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tiff" ContentType="image/tiff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14" r:id="rId1"/>
    <p:sldMasterId id="2147484258" r:id="rId2"/>
  </p:sldMasterIdLst>
  <p:notesMasterIdLst>
    <p:notesMasterId r:id="rId93"/>
  </p:notesMasterIdLst>
  <p:sldIdLst>
    <p:sldId id="256" r:id="rId3"/>
    <p:sldId id="688" r:id="rId4"/>
    <p:sldId id="735" r:id="rId5"/>
    <p:sldId id="689" r:id="rId6"/>
    <p:sldId id="701" r:id="rId7"/>
    <p:sldId id="702" r:id="rId8"/>
    <p:sldId id="703" r:id="rId9"/>
    <p:sldId id="709" r:id="rId10"/>
    <p:sldId id="749" r:id="rId11"/>
    <p:sldId id="714" r:id="rId12"/>
    <p:sldId id="715" r:id="rId13"/>
    <p:sldId id="717" r:id="rId14"/>
    <p:sldId id="719" r:id="rId15"/>
    <p:sldId id="725" r:id="rId16"/>
    <p:sldId id="726" r:id="rId17"/>
    <p:sldId id="728" r:id="rId18"/>
    <p:sldId id="729" r:id="rId19"/>
    <p:sldId id="831" r:id="rId20"/>
    <p:sldId id="832" r:id="rId21"/>
    <p:sldId id="833" r:id="rId22"/>
    <p:sldId id="834" r:id="rId23"/>
    <p:sldId id="724" r:id="rId24"/>
    <p:sldId id="732" r:id="rId25"/>
    <p:sldId id="730" r:id="rId26"/>
    <p:sldId id="734" r:id="rId27"/>
    <p:sldId id="793" r:id="rId28"/>
    <p:sldId id="794" r:id="rId29"/>
    <p:sldId id="795" r:id="rId30"/>
    <p:sldId id="796" r:id="rId31"/>
    <p:sldId id="797" r:id="rId32"/>
    <p:sldId id="798" r:id="rId33"/>
    <p:sldId id="801" r:id="rId34"/>
    <p:sldId id="802" r:id="rId35"/>
    <p:sldId id="803" r:id="rId36"/>
    <p:sldId id="804" r:id="rId37"/>
    <p:sldId id="805" r:id="rId38"/>
    <p:sldId id="806" r:id="rId39"/>
    <p:sldId id="807" r:id="rId40"/>
    <p:sldId id="809" r:id="rId41"/>
    <p:sldId id="814" r:id="rId42"/>
    <p:sldId id="816" r:id="rId43"/>
    <p:sldId id="818" r:id="rId44"/>
    <p:sldId id="821" r:id="rId45"/>
    <p:sldId id="822" r:id="rId46"/>
    <p:sldId id="823" r:id="rId47"/>
    <p:sldId id="824" r:id="rId48"/>
    <p:sldId id="825" r:id="rId49"/>
    <p:sldId id="736" r:id="rId50"/>
    <p:sldId id="648" r:id="rId51"/>
    <p:sldId id="764" r:id="rId52"/>
    <p:sldId id="777" r:id="rId53"/>
    <p:sldId id="786" r:id="rId54"/>
    <p:sldId id="748" r:id="rId55"/>
    <p:sldId id="778" r:id="rId56"/>
    <p:sldId id="787" r:id="rId57"/>
    <p:sldId id="653" r:id="rId58"/>
    <p:sldId id="657" r:id="rId59"/>
    <p:sldId id="663" r:id="rId60"/>
    <p:sldId id="788" r:id="rId61"/>
    <p:sldId id="665" r:id="rId62"/>
    <p:sldId id="739" r:id="rId63"/>
    <p:sldId id="667" r:id="rId64"/>
    <p:sldId id="743" r:id="rId65"/>
    <p:sldId id="744" r:id="rId66"/>
    <p:sldId id="745" r:id="rId67"/>
    <p:sldId id="819" r:id="rId68"/>
    <p:sldId id="677" r:id="rId69"/>
    <p:sldId id="820" r:id="rId70"/>
    <p:sldId id="672" r:id="rId71"/>
    <p:sldId id="674" r:id="rId72"/>
    <p:sldId id="676" r:id="rId73"/>
    <p:sldId id="666" r:id="rId74"/>
    <p:sldId id="683" r:id="rId75"/>
    <p:sldId id="750" r:id="rId76"/>
    <p:sldId id="746" r:id="rId77"/>
    <p:sldId id="627" r:id="rId78"/>
    <p:sldId id="751" r:id="rId79"/>
    <p:sldId id="628" r:id="rId80"/>
    <p:sldId id="752" r:id="rId81"/>
    <p:sldId id="632" r:id="rId82"/>
    <p:sldId id="635" r:id="rId83"/>
    <p:sldId id="637" r:id="rId84"/>
    <p:sldId id="643" r:id="rId85"/>
    <p:sldId id="829" r:id="rId86"/>
    <p:sldId id="755" r:id="rId87"/>
    <p:sldId id="826" r:id="rId88"/>
    <p:sldId id="827" r:id="rId89"/>
    <p:sldId id="828" r:id="rId90"/>
    <p:sldId id="830" r:id="rId91"/>
    <p:sldId id="756" r:id="rId9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162"/>
    <a:srgbClr val="093F5D"/>
    <a:srgbClr val="09405E"/>
    <a:srgbClr val="106FAA"/>
    <a:srgbClr val="148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9"/>
    <p:restoredTop sz="88873" autoAdjust="0"/>
  </p:normalViewPr>
  <p:slideViewPr>
    <p:cSldViewPr snapToGrid="0">
      <p:cViewPr>
        <p:scale>
          <a:sx n="120" d="100"/>
          <a:sy n="120" d="100"/>
        </p:scale>
        <p:origin x="1192" y="-256"/>
      </p:cViewPr>
      <p:guideLst>
        <p:guide orient="horz" pos="2183"/>
        <p:guide pos="3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notesMaster" Target="notesMasters/notesMaster1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4E2B7-A5C6-4AD3-8876-51508C5DCAB6}" type="datetimeFigureOut">
              <a:rPr lang="zh-CN" altLang="en-US" smtClean="0"/>
              <a:pPr/>
              <a:t>2023/10/11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E9667-FEEF-48FA-84AE-0DCB0220E4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5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622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708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1pPr>
            <a:lvl2pPr marL="804838" indent="-309553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2pPr>
            <a:lvl3pPr marL="1238212" indent="-247642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3pPr>
            <a:lvl4pPr marL="1733497" indent="-247642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4pPr>
            <a:lvl5pPr marL="2228781" indent="-247642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5pPr>
            <a:lvl6pPr marL="2724066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6pPr>
            <a:lvl7pPr marL="3219351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7pPr>
            <a:lvl8pPr marL="3714636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8pPr>
            <a:lvl9pPr marL="4209920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9pPr>
          </a:lstStyle>
          <a:p>
            <a:fld id="{7DB58EAE-0912-4A70-ABEF-206A8EA3AD3E}" type="slidenum"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50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1924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1pPr>
            <a:lvl2pPr marL="804838" indent="-309553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2pPr>
            <a:lvl3pPr marL="1238212" indent="-247642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3pPr>
            <a:lvl4pPr marL="1733497" indent="-247642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4pPr>
            <a:lvl5pPr marL="2228781" indent="-247642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5pPr>
            <a:lvl6pPr marL="2724066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6pPr>
            <a:lvl7pPr marL="3219351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7pPr>
            <a:lvl8pPr marL="3714636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8pPr>
            <a:lvl9pPr marL="4209920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9pPr>
          </a:lstStyle>
          <a:p>
            <a:fld id="{7DB58EAE-0912-4A70-ABEF-206A8EA3AD3E}" type="slidenum"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52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816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1pPr>
            <a:lvl2pPr marL="804838" indent="-309553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2pPr>
            <a:lvl3pPr marL="1238212" indent="-247642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3pPr>
            <a:lvl4pPr marL="1733497" indent="-247642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4pPr>
            <a:lvl5pPr marL="2228781" indent="-247642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5pPr>
            <a:lvl6pPr marL="2724066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6pPr>
            <a:lvl7pPr marL="3219351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7pPr>
            <a:lvl8pPr marL="3714636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8pPr>
            <a:lvl9pPr marL="4209920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9pPr>
          </a:lstStyle>
          <a:p>
            <a:fld id="{7DB58EAE-0912-4A70-ABEF-206A8EA3AD3E}" type="slidenum"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55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9405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1pPr>
            <a:lvl2pPr marL="804838" indent="-309553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2pPr>
            <a:lvl3pPr marL="1238212" indent="-247642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3pPr>
            <a:lvl4pPr marL="1733497" indent="-247642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4pPr>
            <a:lvl5pPr marL="2228781" indent="-247642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5pPr>
            <a:lvl6pPr marL="2724066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6pPr>
            <a:lvl7pPr marL="3219351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7pPr>
            <a:lvl8pPr marL="3714636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8pPr>
            <a:lvl9pPr marL="4209920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9pPr>
          </a:lstStyle>
          <a:p>
            <a:fld id="{7DB58EAE-0912-4A70-ABEF-206A8EA3AD3E}" type="slidenum"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59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1821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856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1pPr>
            <a:lvl2pPr marL="804838" indent="-309553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2pPr>
            <a:lvl3pPr marL="1238212" indent="-247642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3pPr>
            <a:lvl4pPr marL="1733497" indent="-247642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4pPr>
            <a:lvl5pPr marL="2228781" indent="-247642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5pPr>
            <a:lvl6pPr marL="2724066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6pPr>
            <a:lvl7pPr marL="3219351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7pPr>
            <a:lvl8pPr marL="3714636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8pPr>
            <a:lvl9pPr marL="4209920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9pPr>
          </a:lstStyle>
          <a:p>
            <a:fld id="{7DB58EAE-0912-4A70-ABEF-206A8EA3AD3E}" type="slidenum"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66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3030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1pPr>
            <a:lvl2pPr marL="804838" indent="-309553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2pPr>
            <a:lvl3pPr marL="1238212" indent="-247642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3pPr>
            <a:lvl4pPr marL="1733497" indent="-247642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4pPr>
            <a:lvl5pPr marL="2228781" indent="-247642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5pPr>
            <a:lvl6pPr marL="2724066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6pPr>
            <a:lvl7pPr marL="3219351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7pPr>
            <a:lvl8pPr marL="3714636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8pPr>
            <a:lvl9pPr marL="4209920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9pPr>
          </a:lstStyle>
          <a:p>
            <a:fld id="{7DB58EAE-0912-4A70-ABEF-206A8EA3AD3E}" type="slidenum"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68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6215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907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34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693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357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www.cnblogs.com</a:t>
            </a:r>
            <a:r>
              <a:rPr kumimoji="1" lang="en-US" altLang="zh-CN" dirty="0" smtClean="0"/>
              <a:t>/Determined22/p/6347778.html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85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www.cnblogs.com</a:t>
            </a:r>
            <a:r>
              <a:rPr kumimoji="1" lang="en-US" altLang="zh-CN" dirty="0" smtClean="0"/>
              <a:t>/Determined22/p/6347778.html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018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www.cnblogs.com</a:t>
            </a:r>
            <a:r>
              <a:rPr kumimoji="1" lang="en-US" altLang="zh-CN" dirty="0" smtClean="0"/>
              <a:t>/Determined22/p/6347778.html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262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1pPr>
            <a:lvl2pPr marL="804838" indent="-309553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2pPr>
            <a:lvl3pPr marL="1238212" indent="-247642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3pPr>
            <a:lvl4pPr marL="1733497" indent="-247642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4pPr>
            <a:lvl5pPr marL="2228781" indent="-247642"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5pPr>
            <a:lvl6pPr marL="2724066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6pPr>
            <a:lvl7pPr marL="3219351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7pPr>
            <a:lvl8pPr marL="3714636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8pPr>
            <a:lvl9pPr marL="4209920" indent="-24764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 Black" panose="020B0A04020102020204" pitchFamily="34" charset="0"/>
                <a:ea typeface="黑体" panose="02010609060101010101" pitchFamily="49" charset="-122"/>
              </a:defRPr>
            </a:lvl9pPr>
          </a:lstStyle>
          <a:p>
            <a:fld id="{7DB58EAE-0912-4A70-ABEF-206A8EA3AD3E}" type="slidenum">
              <a:rPr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27</a:t>
            </a:fld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7305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241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34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15295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4140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6007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29817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75462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062945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78120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212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586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9566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610958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248390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34987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6827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5403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623096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220141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324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3251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325153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115983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193817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147286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083980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28285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462151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16409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656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224776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2128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303451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663444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35062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65682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06733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349467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28015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40916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385261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21002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652206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6125" y="202747"/>
            <a:ext cx="9949089" cy="548367"/>
          </a:xfrm>
          <a:prstGeom prst="rect">
            <a:avLst/>
          </a:prstGeom>
        </p:spPr>
        <p:txBody>
          <a:bodyPr/>
          <a:lstStyle>
            <a:lvl1pPr>
              <a:defRPr lang="zh-CN" altLang="en-US" sz="2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4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5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7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4400" marR="0" indent="-28575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en-US" altLang="zh-CN" sz="2800" b="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84400" indent="0">
              <a:spcBef>
                <a:spcPts val="600"/>
              </a:spcBef>
              <a:buFont typeface="Arial" panose="020B0604020202020204" pitchFamily="34" charset="0"/>
              <a:buChar char="•"/>
              <a:defRPr lang="zh-CN" altLang="en-US" sz="2400" b="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</p:spTree>
    <p:extLst/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4400" marR="0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28440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46185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theme" Target="../theme/theme1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4" Type="http://schemas.openxmlformats.org/officeDocument/2006/relationships/theme" Target="../theme/theme2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95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  <p:sldLayoutId id="2147484274" r:id="rId12"/>
    <p:sldLayoutId id="2147484275" r:id="rId13"/>
    <p:sldLayoutId id="2147484276" r:id="rId14"/>
    <p:sldLayoutId id="2147484277" r:id="rId15"/>
    <p:sldLayoutId id="2147484278" r:id="rId16"/>
    <p:sldLayoutId id="2147484279" r:id="rId17"/>
    <p:sldLayoutId id="2147484280" r:id="rId18"/>
    <p:sldLayoutId id="2147484281" r:id="rId19"/>
    <p:sldLayoutId id="2147484282" r:id="rId20"/>
    <p:sldLayoutId id="2147484283" r:id="rId21"/>
    <p:sldLayoutId id="2147484284" r:id="rId22"/>
    <p:sldLayoutId id="2147484285" r:id="rId23"/>
    <p:sldLayoutId id="2147484286" r:id="rId24"/>
    <p:sldLayoutId id="2147484287" r:id="rId25"/>
    <p:sldLayoutId id="2147484288" r:id="rId26"/>
    <p:sldLayoutId id="2147484289" r:id="rId27"/>
    <p:sldLayoutId id="2147484290" r:id="rId28"/>
    <p:sldLayoutId id="2147484291" r:id="rId29"/>
    <p:sldLayoutId id="2147484292" r:id="rId30"/>
    <p:sldLayoutId id="2147484293" r:id="rId31"/>
    <p:sldLayoutId id="2147484294" r:id="rId32"/>
    <p:sldLayoutId id="2147484295" r:id="rId33"/>
    <p:sldLayoutId id="2147484296" r:id="rId34"/>
    <p:sldLayoutId id="2147484297" r:id="rId35"/>
    <p:sldLayoutId id="2147484298" r:id="rId36"/>
    <p:sldLayoutId id="2147484299" r:id="rId37"/>
    <p:sldLayoutId id="2147484300" r:id="rId38"/>
    <p:sldLayoutId id="2147484301" r:id="rId39"/>
    <p:sldLayoutId id="2147484302" r:id="rId40"/>
    <p:sldLayoutId id="2147484303" r:id="rId41"/>
    <p:sldLayoutId id="2147484304" r:id="rId42"/>
    <p:sldLayoutId id="2147484305" r:id="rId43"/>
    <p:sldLayoutId id="2147484306" r:id="rId44"/>
    <p:sldLayoutId id="2147484307" r:id="rId45"/>
    <p:sldLayoutId id="2147484308" r:id="rId46"/>
    <p:sldLayoutId id="2147484309" r:id="rId47"/>
    <p:sldLayoutId id="2147484310" r:id="rId48"/>
    <p:sldLayoutId id="2147484311" r:id="rId49"/>
    <p:sldLayoutId id="2147484312" r:id="rId50"/>
    <p:sldLayoutId id="2147484313" r:id="rId51"/>
    <p:sldLayoutId id="2147484314" r:id="rId5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>
            <a:fillRect/>
          </a:stretch>
        </p:blipFill>
        <p:spPr bwMode="auto">
          <a:xfrm>
            <a:off x="1588" y="838200"/>
            <a:ext cx="121888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15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9" r:id="rId1"/>
    <p:sldLayoutId id="2147484260" r:id="rId2"/>
    <p:sldLayoutId id="2147484317" r:id="rId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0.png"/><Relationship Id="rId4" Type="http://schemas.openxmlformats.org/officeDocument/2006/relationships/image" Target="../media/image2210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610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0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480.png"/><Relationship Id="rId3" Type="http://schemas.openxmlformats.org/officeDocument/2006/relationships/image" Target="../media/image4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4" Type="http://schemas.openxmlformats.org/officeDocument/2006/relationships/image" Target="../media/image520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5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4" Type="http://schemas.openxmlformats.org/officeDocument/2006/relationships/image" Target="../media/image550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560.png"/><Relationship Id="rId3" Type="http://schemas.openxmlformats.org/officeDocument/2006/relationships/image" Target="../media/image5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590.png"/><Relationship Id="rId3" Type="http://schemas.openxmlformats.org/officeDocument/2006/relationships/image" Target="../media/image60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610.png"/><Relationship Id="rId3" Type="http://schemas.openxmlformats.org/officeDocument/2006/relationships/image" Target="../media/image6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630.png"/><Relationship Id="rId3" Type="http://schemas.openxmlformats.org/officeDocument/2006/relationships/image" Target="../media/image6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650.png"/><Relationship Id="rId3" Type="http://schemas.openxmlformats.org/officeDocument/2006/relationships/image" Target="../media/image6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690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62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64.jpe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65.jp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0.png"/><Relationship Id="rId5" Type="http://schemas.openxmlformats.org/officeDocument/2006/relationships/image" Target="../media/image1090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66.emf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1290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2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4" Type="http://schemas.openxmlformats.org/officeDocument/2006/relationships/image" Target="../media/image1280.png"/><Relationship Id="rId5" Type="http://schemas.openxmlformats.org/officeDocument/2006/relationships/image" Target="../media/image137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10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2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44.png"/><Relationship Id="rId5" Type="http://schemas.openxmlformats.org/officeDocument/2006/relationships/image" Target="../media/image152.png"/><Relationship Id="rId7" Type="http://schemas.openxmlformats.org/officeDocument/2006/relationships/image" Target="../media/image153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50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5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7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6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4" Type="http://schemas.openxmlformats.org/officeDocument/2006/relationships/image" Target="../media/image180.png"/><Relationship Id="rId5" Type="http://schemas.openxmlformats.org/officeDocument/2006/relationships/image" Target="../media/image93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58.png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0.png"/><Relationship Id="rId12" Type="http://schemas.openxmlformats.org/officeDocument/2006/relationships/image" Target="../media/image187.png"/><Relationship Id="rId13" Type="http://schemas.openxmlformats.org/officeDocument/2006/relationships/image" Target="../media/image370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81.png"/><Relationship Id="rId3" Type="http://schemas.openxmlformats.org/officeDocument/2006/relationships/image" Target="../media/image183.png"/><Relationship Id="rId4" Type="http://schemas.openxmlformats.org/officeDocument/2006/relationships/image" Target="../media/image289.png"/><Relationship Id="rId5" Type="http://schemas.openxmlformats.org/officeDocument/2006/relationships/image" Target="../media/image182.png"/><Relationship Id="rId6" Type="http://schemas.openxmlformats.org/officeDocument/2006/relationships/image" Target="../media/image184.png"/><Relationship Id="rId7" Type="http://schemas.openxmlformats.org/officeDocument/2006/relationships/image" Target="../media/image186.png"/><Relationship Id="rId8" Type="http://schemas.openxmlformats.org/officeDocument/2006/relationships/image" Target="../media/image320.png"/><Relationship Id="rId9" Type="http://schemas.openxmlformats.org/officeDocument/2006/relationships/image" Target="../media/image330.png"/><Relationship Id="rId10" Type="http://schemas.openxmlformats.org/officeDocument/2006/relationships/image" Target="../media/image3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8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7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4" Type="http://schemas.openxmlformats.org/officeDocument/2006/relationships/image" Target="../media/image208.png"/><Relationship Id="rId5" Type="http://schemas.openxmlformats.org/officeDocument/2006/relationships/image" Target="../media/image210.png"/><Relationship Id="rId6" Type="http://schemas.openxmlformats.org/officeDocument/2006/relationships/image" Target="../media/image209.png"/><Relationship Id="rId7" Type="http://schemas.openxmlformats.org/officeDocument/2006/relationships/image" Target="../media/image212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07.png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1.png"/><Relationship Id="rId12" Type="http://schemas.openxmlformats.org/officeDocument/2006/relationships/image" Target="../media/image223.png"/><Relationship Id="rId13" Type="http://schemas.openxmlformats.org/officeDocument/2006/relationships/image" Target="../media/image224.png"/><Relationship Id="rId14" Type="http://schemas.openxmlformats.org/officeDocument/2006/relationships/image" Target="../media/image222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13.png"/><Relationship Id="rId3" Type="http://schemas.openxmlformats.org/officeDocument/2006/relationships/image" Target="../media/image211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4.png"/><Relationship Id="rId7" Type="http://schemas.openxmlformats.org/officeDocument/2006/relationships/image" Target="../media/image217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4" Type="http://schemas.openxmlformats.org/officeDocument/2006/relationships/image" Target="../media/image175.png"/><Relationship Id="rId5" Type="http://schemas.openxmlformats.org/officeDocument/2006/relationships/image" Target="../media/image228.png"/><Relationship Id="rId6" Type="http://schemas.openxmlformats.org/officeDocument/2006/relationships/image" Target="../media/image227.png"/><Relationship Id="rId7" Type="http://schemas.openxmlformats.org/officeDocument/2006/relationships/image" Target="../media/image193.png"/><Relationship Id="rId8" Type="http://schemas.openxmlformats.org/officeDocument/2006/relationships/image" Target="../media/image231.png"/><Relationship Id="rId9" Type="http://schemas.openxmlformats.org/officeDocument/2006/relationships/image" Target="../media/image230.png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3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33.png"/><Relationship Id="rId3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7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hyperlink" Target="https://scikit-learn.org/stable/modules/generated/sklearn.naive_bayes.ComplementNB.html#sklearn.naive_bayes.ComplementNB" TargetMode="External"/><Relationship Id="rId3" Type="http://schemas.openxmlformats.org/officeDocument/2006/relationships/image" Target="../media/image155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4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4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41.png"/><Relationship Id="rId3" Type="http://schemas.openxmlformats.org/officeDocument/2006/relationships/image" Target="../media/image24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4" Type="http://schemas.openxmlformats.org/officeDocument/2006/relationships/image" Target="../media/image248.png"/><Relationship Id="rId5" Type="http://schemas.openxmlformats.org/officeDocument/2006/relationships/image" Target="../media/image252.png"/><Relationship Id="rId6" Type="http://schemas.openxmlformats.org/officeDocument/2006/relationships/image" Target="../media/image229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4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81.png"/><Relationship Id="rId5" Type="http://schemas.openxmlformats.org/officeDocument/2006/relationships/image" Target="../media/image239.png"/><Relationship Id="rId6" Type="http://schemas.openxmlformats.org/officeDocument/2006/relationships/image" Target="../media/image257.png"/><Relationship Id="rId7" Type="http://schemas.openxmlformats.org/officeDocument/2006/relationships/image" Target="../media/image240.png"/><Relationship Id="rId8" Type="http://schemas.openxmlformats.org/officeDocument/2006/relationships/image" Target="../media/image247.png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59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4" Type="http://schemas.openxmlformats.org/officeDocument/2006/relationships/image" Target="../media/image262.png"/><Relationship Id="rId5" Type="http://schemas.openxmlformats.org/officeDocument/2006/relationships/image" Target="../media/image254.png"/><Relationship Id="rId6" Type="http://schemas.openxmlformats.org/officeDocument/2006/relationships/image" Target="../media/image266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10" Type="http://schemas.openxmlformats.org/officeDocument/2006/relationships/image" Target="../media/image1340.png"/><Relationship Id="rId11" Type="http://schemas.openxmlformats.org/officeDocument/2006/relationships/image" Target="../media/image276.png"/><Relationship Id="rId9" Type="http://schemas.openxmlformats.org/officeDocument/2006/relationships/image" Target="../media/image1330.png"/><Relationship Id="rId12" Type="http://schemas.openxmlformats.org/officeDocument/2006/relationships/image" Target="../media/image256.png"/><Relationship Id="rId13" Type="http://schemas.openxmlformats.org/officeDocument/2006/relationships/image" Target="../media/image278.png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72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39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67.png"/><Relationship Id="rId3" Type="http://schemas.openxmlformats.org/officeDocument/2006/relationships/image" Target="../media/image26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7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57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1.png"/><Relationship Id="rId4" Type="http://schemas.openxmlformats.org/officeDocument/2006/relationships/image" Target="../media/image288.png"/><Relationship Id="rId5" Type="http://schemas.openxmlformats.org/officeDocument/2006/relationships/image" Target="../media/image290.png"/><Relationship Id="rId6" Type="http://schemas.openxmlformats.org/officeDocument/2006/relationships/image" Target="../media/image284.png"/><Relationship Id="rId7" Type="http://schemas.openxmlformats.org/officeDocument/2006/relationships/image" Target="../media/image2380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57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1.png"/><Relationship Id="rId4" Type="http://schemas.openxmlformats.org/officeDocument/2006/relationships/image" Target="../media/image288.png"/><Relationship Id="rId5" Type="http://schemas.openxmlformats.org/officeDocument/2006/relationships/image" Target="../media/image290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8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57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4" Type="http://schemas.openxmlformats.org/officeDocument/2006/relationships/image" Target="../media/image291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8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300.png"/><Relationship Id="rId3" Type="http://schemas.openxmlformats.org/officeDocument/2006/relationships/image" Target="../media/image29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文本框 12"/>
          <p:cNvSpPr txBox="1">
            <a:spLocks noChangeArrowheads="1"/>
          </p:cNvSpPr>
          <p:nvPr/>
        </p:nvSpPr>
        <p:spPr bwMode="auto">
          <a:xfrm>
            <a:off x="1711842" y="2415183"/>
            <a:ext cx="87683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5400" dirty="0" smtClean="0">
                <a:solidFill>
                  <a:srgbClr val="09405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lang="en-US" altLang="zh-CN" sz="5400" dirty="0" smtClean="0">
                <a:solidFill>
                  <a:srgbClr val="09405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5400" dirty="0" smtClean="0">
                <a:solidFill>
                  <a:srgbClr val="09405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章</a:t>
            </a:r>
            <a:r>
              <a:rPr lang="en-US" altLang="zh-CN" sz="5400" dirty="0" smtClean="0">
                <a:solidFill>
                  <a:srgbClr val="09405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5400" dirty="0" smtClean="0">
                <a:solidFill>
                  <a:srgbClr val="09405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生成式分类器</a:t>
            </a:r>
            <a:endParaRPr lang="en-US" altLang="zh-CN" sz="5400" dirty="0" smtClean="0">
              <a:solidFill>
                <a:srgbClr val="09405E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11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71650" y="4216539"/>
            <a:ext cx="8534400" cy="1752600"/>
          </a:xfrm>
        </p:spPr>
        <p:txBody>
          <a:bodyPr/>
          <a:lstStyle/>
          <a:p>
            <a:endParaRPr kumimoji="1" lang="zh-CN" altLang="en-US" dirty="0">
              <a:solidFill>
                <a:schemeClr val="bg1">
                  <a:lumMod val="9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例：</a:t>
            </a:r>
            <a:r>
              <a:rPr lang="zh-CN" altLang="en-US" dirty="0">
                <a:latin typeface="微软雅黑" charset="-122"/>
                <a:ea typeface="微软雅黑" charset="-122"/>
              </a:rPr>
              <a:t>最大后验概率决策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287233" y="1043394"/>
                <a:ext cx="11833433" cy="5237271"/>
              </a:xfrm>
            </p:spPr>
            <p:txBody>
              <a:bodyPr/>
              <a:lstStyle/>
              <a:p>
                <a:pPr marL="284400" indent="-284400"/>
                <a:r>
                  <a:rPr kumimoji="1" lang="zh-CN" altLang="en-US" dirty="0" smtClean="0"/>
                  <a:t>例：地震预测</a:t>
                </a:r>
                <a:endParaRPr kumimoji="1" lang="en-US" altLang="zh-CN" dirty="0"/>
              </a:p>
              <a:p>
                <a:pPr marL="455850" lvl="1" indent="-284400"/>
                <a:endParaRPr lang="en-US" altLang="zh-CN" sz="2800" dirty="0" smtClean="0">
                  <a:latin typeface="Times New Roman" charset="0"/>
                  <a:ea typeface="微软雅黑" charset="-122"/>
                  <a:cs typeface="Times New Roman" charset="0"/>
                </a:endParaRPr>
              </a:p>
              <a:p>
                <a:pPr marL="455850" lvl="1" indent="-284400"/>
                <a:r>
                  <a:rPr lang="zh-CN" altLang="en-US" sz="2800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对</a:t>
                </a:r>
                <a:r>
                  <a:rPr lang="zh-CN" altLang="en-US" sz="2800" dirty="0">
                    <a:latin typeface="Times New Roman" charset="0"/>
                    <a:ea typeface="微软雅黑" charset="-122"/>
                    <a:cs typeface="Times New Roman" charset="0"/>
                  </a:rPr>
                  <a:t>某一地震高发区进行</a:t>
                </a:r>
                <a:r>
                  <a:rPr lang="zh-CN" altLang="en-US" sz="2800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统计：每周发生地</a:t>
                </a:r>
                <a:r>
                  <a:rPr lang="zh-CN" altLang="en-US" sz="2800" dirty="0">
                    <a:latin typeface="Times New Roman" charset="0"/>
                    <a:ea typeface="微软雅黑" charset="-122"/>
                    <a:cs typeface="Times New Roman" charset="0"/>
                  </a:rPr>
                  <a:t>震的概率为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charset="0"/>
                        <a:ea typeface="微软雅黑" charset="-122"/>
                        <a:cs typeface="Times New Roman" charset="0"/>
                      </a:rPr>
                      <m:t>20%</m:t>
                    </m:r>
                  </m:oMath>
                </a14:m>
                <a:r>
                  <a:rPr lang="zh-CN" altLang="en-US" sz="2800" dirty="0">
                    <a:latin typeface="Times New Roman" charset="0"/>
                    <a:ea typeface="微软雅黑" charset="-122"/>
                    <a:cs typeface="Times New Roman" charset="0"/>
                  </a:rPr>
                  <a:t>，</a:t>
                </a:r>
                <a:r>
                  <a:rPr lang="zh-CN" altLang="en-US" sz="2800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即</a:t>
                </a:r>
                <a:endParaRPr lang="en-US" altLang="zh-CN" sz="2800" dirty="0" smtClean="0">
                  <a:latin typeface="Times New Roman" charset="0"/>
                  <a:ea typeface="微软雅黑" charset="-122"/>
                  <a:cs typeface="Times New Roman" charset="0"/>
                </a:endParaRPr>
              </a:p>
              <a:p>
                <a:pPr marL="455850" lvl="1" indent="-284400"/>
                <a:endParaRPr lang="en-US" altLang="zh-CN" sz="2800" dirty="0">
                  <a:latin typeface="Times New Roman" charset="0"/>
                  <a:ea typeface="微软雅黑" charset="-122"/>
                  <a:cs typeface="Times New Roman" charset="0"/>
                </a:endParaRPr>
              </a:p>
              <a:p>
                <a:pPr marL="455850" lvl="1" indent="-284400"/>
                <a:endParaRPr lang="en-US" altLang="zh-CN" sz="2800" dirty="0" smtClean="0">
                  <a:latin typeface="Times New Roman" charset="0"/>
                  <a:ea typeface="微软雅黑" charset="-122"/>
                  <a:cs typeface="Times New Roman" charset="0"/>
                </a:endParaRPr>
              </a:p>
              <a:p>
                <a:pPr marL="455850" lvl="1" indent="-284400"/>
                <a:endParaRPr lang="en-US" altLang="zh-CN" sz="2800" dirty="0">
                  <a:latin typeface="Times New Roman" charset="0"/>
                  <a:ea typeface="微软雅黑" charset="-122"/>
                  <a:cs typeface="Times New Roman" charset="0"/>
                </a:endParaRPr>
              </a:p>
              <a:p>
                <a:pPr marL="455850" lvl="1" indent="-284400"/>
                <a:r>
                  <a:rPr lang="zh-CN" altLang="en-US" sz="2800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  <a:ea typeface="微软雅黑" charset="-122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lang="en-US" altLang="zh-CN" sz="2800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𝑌</m:t>
                        </m:r>
                        <m:r>
                          <a:rPr lang="en-US" altLang="zh-CN" sz="2800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=0</m:t>
                        </m:r>
                      </m:e>
                    </m:d>
                    <m:r>
                      <a:rPr lang="en-US" altLang="zh-CN" sz="2800" b="0" i="1" smtClean="0">
                        <a:latin typeface="Cambria Math" charset="0"/>
                        <a:ea typeface="微软雅黑" charset="-122"/>
                        <a:cs typeface="Times New Roman" charset="0"/>
                      </a:rPr>
                      <m:t>&gt;</m:t>
                    </m:r>
                    <m:r>
                      <a:rPr lang="en-US" altLang="zh-CN" sz="2800" i="1">
                        <a:latin typeface="Cambria Math" charset="0"/>
                        <a:ea typeface="微软雅黑" charset="-122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lang="en-US" altLang="zh-CN" sz="2800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𝑌</m:t>
                        </m:r>
                        <m:r>
                          <a:rPr lang="en-US" altLang="zh-CN" sz="2800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zh-CN" altLang="en-US" sz="2800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，说明在没有其他证据的情况下，正常</a:t>
                </a:r>
                <a:r>
                  <a:rPr lang="zh-CN" altLang="en-US" sz="2800" dirty="0">
                    <a:latin typeface="Times New Roman" charset="0"/>
                    <a:ea typeface="微软雅黑" charset="-122"/>
                    <a:cs typeface="Times New Roman" charset="0"/>
                  </a:rPr>
                  <a:t>的可能性大</a:t>
                </a:r>
                <a:r>
                  <a:rPr lang="zh-CN" altLang="en-US" sz="2800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。</a:t>
                </a:r>
                <a:endParaRPr lang="en-US" altLang="zh-CN" sz="2800" dirty="0" smtClean="0">
                  <a:latin typeface="Times New Roman" charset="0"/>
                  <a:ea typeface="微软雅黑" charset="-122"/>
                  <a:cs typeface="Times New Roman" charset="0"/>
                </a:endParaRPr>
              </a:p>
              <a:p>
                <a:pPr marL="455850" lvl="1" indent="-284400"/>
                <a:endParaRPr kumimoji="1" lang="en-US" altLang="zh-CN" sz="2800" dirty="0">
                  <a:latin typeface="Times New Roman" charset="0"/>
                  <a:ea typeface="微软雅黑" charset="-122"/>
                  <a:cs typeface="Times New Roman" charset="0"/>
                </a:endParaRPr>
              </a:p>
              <a:p>
                <a:pPr marL="455850" lvl="1" indent="-284400"/>
                <a:r>
                  <a:rPr lang="zh-CN" altLang="en-US" sz="2800" dirty="0">
                    <a:latin typeface="Times New Roman" charset="0"/>
                    <a:ea typeface="微软雅黑" charset="-122"/>
                    <a:cs typeface="Times New Roman" charset="0"/>
                  </a:rPr>
                  <a:t>通常地震与生物异常反应之间有一定的联系</a:t>
                </a:r>
                <a:r>
                  <a:rPr lang="zh-CN" altLang="en-US" sz="2800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。</a:t>
                </a:r>
                <a:endParaRPr lang="en-US" altLang="zh-CN" sz="2800" dirty="0" smtClean="0">
                  <a:latin typeface="Times New Roman" charset="0"/>
                  <a:ea typeface="微软雅黑" charset="-122"/>
                  <a:cs typeface="Times New Roman" charset="0"/>
                </a:endParaRPr>
              </a:p>
              <a:p>
                <a:pPr marL="455850" lvl="1" indent="-284400"/>
                <a:r>
                  <a:rPr lang="zh-CN" altLang="en-US" sz="2800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若</a:t>
                </a:r>
                <a:r>
                  <a:rPr lang="zh-CN" altLang="en-US" sz="2800" dirty="0">
                    <a:latin typeface="Times New Roman" charset="0"/>
                    <a:ea typeface="微软雅黑" charset="-122"/>
                    <a:cs typeface="Times New Roman" charset="0"/>
                  </a:rPr>
                  <a:t>用生物是否有异常反应这一观察现象来对地震进行预测，生物是否异常这一结果以模式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charset="0"/>
                        <a:ea typeface="微软雅黑" charset="-122"/>
                        <a:cs typeface="Times New Roman" charset="0"/>
                      </a:rPr>
                      <m:t>𝑋</m:t>
                    </m:r>
                  </m:oMath>
                </a14:m>
                <a:r>
                  <a:rPr lang="zh-CN" altLang="en-US" sz="2800" dirty="0">
                    <a:latin typeface="Times New Roman" charset="0"/>
                    <a:ea typeface="微软雅黑" charset="-122"/>
                    <a:cs typeface="Times New Roman" charset="0"/>
                  </a:rPr>
                  <a:t>代表，这里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charset="0"/>
                        <a:ea typeface="微软雅黑" charset="-122"/>
                        <a:cs typeface="Times New Roman" charset="0"/>
                      </a:rPr>
                      <m:t>𝑋</m:t>
                    </m:r>
                  </m:oMath>
                </a14:m>
                <a:r>
                  <a:rPr lang="zh-CN" altLang="en-US" sz="2800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为</a:t>
                </a:r>
                <a:r>
                  <a:rPr lang="en-US" altLang="zh-CN" sz="2800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1</a:t>
                </a:r>
                <a:r>
                  <a:rPr lang="zh-CN" altLang="en-US" sz="2800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维</a:t>
                </a:r>
                <a:r>
                  <a:rPr lang="zh-CN" altLang="en-US" sz="2800" dirty="0">
                    <a:latin typeface="Times New Roman" charset="0"/>
                    <a:ea typeface="微软雅黑" charset="-122"/>
                    <a:cs typeface="Times New Roman" charset="0"/>
                  </a:rPr>
                  <a:t>特征，且</a:t>
                </a:r>
                <a:r>
                  <a:rPr lang="zh-CN" altLang="en-US" sz="2800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只有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  <a:ea typeface="微软雅黑" charset="-122"/>
                        <a:cs typeface="Times New Roman" charset="0"/>
                      </a:rPr>
                      <m:t>𝑋</m:t>
                    </m:r>
                    <m:r>
                      <a:rPr lang="en-US" altLang="zh-CN" sz="2800" b="0" i="1" smtClean="0">
                        <a:latin typeface="Cambria Math" charset="0"/>
                        <a:ea typeface="微软雅黑" charset="-122"/>
                        <a:cs typeface="Times New Roman" charset="0"/>
                      </a:rPr>
                      <m:t>=1</m:t>
                    </m:r>
                  </m:oMath>
                </a14:m>
                <a:r>
                  <a:rPr lang="zh-CN" altLang="en-US" sz="2800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（异常）和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  <a:ea typeface="微软雅黑" charset="-122"/>
                        <a:cs typeface="Times New Roman" charset="0"/>
                      </a:rPr>
                      <m:t>𝑋</m:t>
                    </m:r>
                    <m:r>
                      <a:rPr lang="en-US" altLang="zh-CN" sz="2800" i="1">
                        <a:latin typeface="Cambria Math" charset="0"/>
                        <a:ea typeface="微软雅黑" charset="-122"/>
                        <a:cs typeface="Times New Roman" charset="0"/>
                      </a:rPr>
                      <m:t>=0</m:t>
                    </m:r>
                  </m:oMath>
                </a14:m>
                <a:r>
                  <a:rPr lang="zh-CN" altLang="en-US" sz="2800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（正常）</a:t>
                </a:r>
                <a:r>
                  <a:rPr lang="en-US" altLang="zh-CN" sz="2800" dirty="0">
                    <a:latin typeface="Times New Roman" charset="0"/>
                    <a:ea typeface="微软雅黑" charset="-122"/>
                    <a:cs typeface="Times New Roman" charset="0"/>
                  </a:rPr>
                  <a:t>2</a:t>
                </a:r>
                <a:r>
                  <a:rPr lang="zh-CN" altLang="en-US" sz="2800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种取值</a:t>
                </a:r>
                <a:endParaRPr lang="en-US" altLang="zh-CN" sz="2800" dirty="0" smtClean="0">
                  <a:latin typeface="Times New Roman" charset="0"/>
                  <a:ea typeface="微软雅黑" charset="-122"/>
                  <a:cs typeface="Times New Roman" charset="0"/>
                </a:endParaRPr>
              </a:p>
              <a:p>
                <a:pPr marL="455850" lvl="1" indent="-284400"/>
                <a:endParaRPr lang="en-US" altLang="zh-CN" dirty="0">
                  <a:latin typeface="Times New Roman" charset="0"/>
                  <a:ea typeface="微软雅黑" charset="-122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87233" y="1043394"/>
                <a:ext cx="11833433" cy="5237271"/>
              </a:xfrm>
              <a:blipFill rotWithShape="0">
                <a:blip r:embed="rId2"/>
                <a:stretch>
                  <a:fillRect l="-876" t="-1979" r="-52" b="-13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148681" y="965228"/>
                <a:ext cx="21530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94162"/>
                        </a:solidFill>
                        <a:latin typeface="Cambria Math" charset="0"/>
                        <a:ea typeface="微软雅黑" charset="-122"/>
                        <a:cs typeface="Times New Roman" charset="0"/>
                      </a:rPr>
                      <m:t>𝑌</m:t>
                    </m:r>
                    <m:r>
                      <a:rPr lang="en-US" altLang="zh-CN" sz="2800" i="1" smtClean="0">
                        <a:solidFill>
                          <a:srgbClr val="094162"/>
                        </a:solidFill>
                        <a:latin typeface="Cambria Math" charset="0"/>
                        <a:ea typeface="微软雅黑" charset="-122"/>
                        <a:cs typeface="Times New Roman" charset="0"/>
                      </a:rPr>
                      <m:t>=1</m:t>
                    </m:r>
                  </m:oMath>
                </a14:m>
                <a:r>
                  <a:rPr lang="zh-CN" altLang="en-US" sz="2800" dirty="0" smtClean="0">
                    <a:solidFill>
                      <a:srgbClr val="094162"/>
                    </a:solidFill>
                  </a:rPr>
                  <a:t>：</a:t>
                </a:r>
                <a:r>
                  <a:rPr lang="zh-CN" altLang="en-US" sz="2800" dirty="0">
                    <a:solidFill>
                      <a:srgbClr val="094162"/>
                    </a:solidFill>
                    <a:latin typeface="Times New Roman" charset="0"/>
                    <a:ea typeface="微软雅黑" charset="-122"/>
                    <a:cs typeface="Times New Roman" charset="0"/>
                  </a:rPr>
                  <a:t>地震</a:t>
                </a:r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681" y="965228"/>
                <a:ext cx="2153090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6279" r="-4533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148681" y="1488448"/>
                <a:ext cx="21530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94162"/>
                        </a:solidFill>
                        <a:latin typeface="Cambria Math" charset="0"/>
                        <a:ea typeface="微软雅黑" charset="-122"/>
                        <a:cs typeface="Times New Roman" charset="0"/>
                      </a:rPr>
                      <m:t>𝑌</m:t>
                    </m:r>
                    <m:r>
                      <a:rPr lang="en-US" altLang="zh-CN" sz="2800" i="1" smtClean="0">
                        <a:solidFill>
                          <a:srgbClr val="094162"/>
                        </a:solidFill>
                        <a:latin typeface="Cambria Math" charset="0"/>
                        <a:ea typeface="微软雅黑" charset="-122"/>
                        <a:cs typeface="Times New Roman" charset="0"/>
                      </a:rPr>
                      <m:t>=0</m:t>
                    </m:r>
                  </m:oMath>
                </a14:m>
                <a:r>
                  <a:rPr lang="zh-CN" altLang="en-US" sz="2800" dirty="0" smtClean="0">
                    <a:solidFill>
                      <a:srgbClr val="094162"/>
                    </a:solidFill>
                  </a:rPr>
                  <a:t>：</a:t>
                </a:r>
                <a:r>
                  <a:rPr lang="zh-CN" altLang="en-US" sz="2800" dirty="0" smtClean="0">
                    <a:solidFill>
                      <a:srgbClr val="094162"/>
                    </a:solidFill>
                    <a:latin typeface="Times New Roman" charset="0"/>
                    <a:ea typeface="微软雅黑" charset="-122"/>
                    <a:cs typeface="Times New Roman" charset="0"/>
                  </a:rPr>
                  <a:t>正常</a:t>
                </a:r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681" y="1488448"/>
                <a:ext cx="2153090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6279" r="-4533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403863" y="2637104"/>
                <a:ext cx="27043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162"/>
                          </a:solidFill>
                          <a:latin typeface="Cambria Math" charset="0"/>
                          <a:ea typeface="微软雅黑" charset="-122"/>
                          <a:cs typeface="Times New Roman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𝑌</m:t>
                          </m:r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=1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162"/>
                          </a:solidFill>
                          <a:latin typeface="Cambria Math" charset="0"/>
                          <a:ea typeface="微软雅黑" charset="-122"/>
                          <a:cs typeface="Times New Roman" charset="0"/>
                        </a:rPr>
                        <m:t>=0.2 </m:t>
                      </m:r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863" y="2637104"/>
                <a:ext cx="270433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307444" y="3224617"/>
                <a:ext cx="52184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162"/>
                          </a:solidFill>
                          <a:latin typeface="Cambria Math" charset="0"/>
                          <a:ea typeface="微软雅黑" charset="-122"/>
                          <a:cs typeface="Times New Roman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𝑌</m:t>
                          </m:r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=0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162"/>
                          </a:solidFill>
                          <a:latin typeface="Cambria Math" charset="0"/>
                          <a:ea typeface="微软雅黑" charset="-122"/>
                          <a:cs typeface="Times New Roman" charset="0"/>
                        </a:rPr>
                        <m:t>=1−</m:t>
                      </m:r>
                      <m:r>
                        <a:rPr lang="en-US" altLang="zh-CN" sz="2800" i="1">
                          <a:solidFill>
                            <a:srgbClr val="094162"/>
                          </a:solidFill>
                          <a:latin typeface="Cambria Math" charset="0"/>
                          <a:ea typeface="微软雅黑" charset="-122"/>
                          <a:cs typeface="Times New Roman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𝑌</m:t>
                          </m:r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=1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162"/>
                          </a:solidFill>
                          <a:latin typeface="Cambria Math" charset="0"/>
                          <a:ea typeface="微软雅黑" charset="-122"/>
                          <a:cs typeface="Times New Roman" charset="0"/>
                        </a:rPr>
                        <m:t>=0.8 </m:t>
                      </m:r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444" y="3224617"/>
                <a:ext cx="5218416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85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例：</a:t>
            </a:r>
            <a:r>
              <a:rPr lang="zh-CN" altLang="en-US" dirty="0">
                <a:latin typeface="微软雅黑" charset="-122"/>
                <a:ea typeface="微软雅黑" charset="-122"/>
              </a:rPr>
              <a:t>最大后验概率决策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indent="-284400">
                  <a:lnSpc>
                    <a:spcPct val="100000"/>
                  </a:lnSpc>
                </a:pPr>
                <a:r>
                  <a:rPr kumimoji="1" lang="zh-CN" altLang="en-US" dirty="0" smtClean="0"/>
                  <a:t>例：地震预测</a:t>
                </a:r>
                <a:endParaRPr kumimoji="1" lang="en-US" altLang="zh-CN" dirty="0"/>
              </a:p>
              <a:p>
                <a:pPr lvl="1" indent="-2844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  <a:ea typeface="微软雅黑" charset="-122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𝑌</m:t>
                        </m:r>
                        <m:r>
                          <a:rPr lang="en-US" altLang="zh-CN" sz="2800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=1</m:t>
                        </m:r>
                      </m:e>
                    </m:d>
                    <m:r>
                      <a:rPr lang="en-US" altLang="zh-CN" sz="2800" b="0" i="1" smtClean="0">
                        <a:latin typeface="Cambria Math" charset="0"/>
                        <a:ea typeface="微软雅黑" charset="-122"/>
                        <a:cs typeface="Times New Roman" charset="0"/>
                      </a:rPr>
                      <m:t>=0.2</m:t>
                    </m:r>
                    <m:r>
                      <a:rPr lang="en-US" altLang="zh-CN" sz="2800" i="1">
                        <a:latin typeface="Cambria Math" charset="0"/>
                        <a:ea typeface="微软雅黑" charset="-122"/>
                        <a:cs typeface="Times New Roman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latin typeface="Times New Roman" charset="0"/>
                    <a:ea typeface="微软雅黑" charset="-122"/>
                    <a:cs typeface="Times New Roman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  <a:ea typeface="微软雅黑" charset="-122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lang="en-US" altLang="zh-CN" sz="2800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𝑌</m:t>
                        </m:r>
                        <m:r>
                          <a:rPr lang="en-US" altLang="zh-CN" sz="2800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=0</m:t>
                        </m:r>
                      </m:e>
                    </m:d>
                    <m:r>
                      <a:rPr lang="en-US" altLang="zh-CN" sz="2800" i="1">
                        <a:latin typeface="Cambria Math" charset="0"/>
                        <a:ea typeface="微软雅黑" charset="-122"/>
                        <a:cs typeface="Times New Roman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charset="0"/>
                        <a:ea typeface="微软雅黑" charset="-122"/>
                        <a:cs typeface="Times New Roman" charset="0"/>
                      </a:rPr>
                      <m:t>0.8</m:t>
                    </m:r>
                    <m:r>
                      <a:rPr lang="en-US" altLang="zh-CN" sz="2800" i="1">
                        <a:latin typeface="Cambria Math" charset="0"/>
                        <a:ea typeface="微软雅黑" charset="-122"/>
                        <a:cs typeface="Times New Roman" charset="0"/>
                      </a:rPr>
                      <m:t> </m:t>
                    </m:r>
                  </m:oMath>
                </a14:m>
                <a:endParaRPr lang="en-US" altLang="zh-CN" sz="2800" dirty="0" smtClean="0">
                  <a:latin typeface="Times New Roman" charset="0"/>
                  <a:ea typeface="微软雅黑" charset="-122"/>
                  <a:cs typeface="Times New Roman" charset="0"/>
                </a:endParaRPr>
              </a:p>
              <a:p>
                <a:pPr lvl="1" indent="-28440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  <a:ea typeface="微软雅黑" charset="-122"/>
                        <a:cs typeface="Times New Roman" charset="0"/>
                      </a:rPr>
                      <m:t>𝑋</m:t>
                    </m:r>
                  </m:oMath>
                </a14:m>
                <a:r>
                  <a:rPr lang="zh-CN" altLang="en-US" sz="2800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为二值特征：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  <a:ea typeface="微软雅黑" charset="-122"/>
                        <a:cs typeface="Times New Roman" charset="0"/>
                      </a:rPr>
                      <m:t>𝑋</m:t>
                    </m:r>
                    <m:r>
                      <a:rPr lang="en-US" altLang="zh-CN" sz="2800" b="0" i="1" smtClean="0">
                        <a:latin typeface="Cambria Math" charset="0"/>
                        <a:ea typeface="微软雅黑" charset="-122"/>
                        <a:cs typeface="Times New Roman" charset="0"/>
                      </a:rPr>
                      <m:t>=1</m:t>
                    </m:r>
                  </m:oMath>
                </a14:m>
                <a:r>
                  <a:rPr lang="zh-CN" altLang="en-US" sz="2800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（异常）、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  <a:ea typeface="微软雅黑" charset="-122"/>
                        <a:cs typeface="Times New Roman" charset="0"/>
                      </a:rPr>
                      <m:t>𝑋</m:t>
                    </m:r>
                    <m:r>
                      <a:rPr lang="en-US" altLang="zh-CN" sz="2800" i="1">
                        <a:latin typeface="Cambria Math" charset="0"/>
                        <a:ea typeface="微软雅黑" charset="-122"/>
                        <a:cs typeface="Times New Roman" charset="0"/>
                      </a:rPr>
                      <m:t>=0</m:t>
                    </m:r>
                  </m:oMath>
                </a14:m>
                <a:r>
                  <a:rPr lang="zh-CN" altLang="en-US" sz="2800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（正常）</a:t>
                </a:r>
                <a:endParaRPr lang="en-US" altLang="zh-CN" sz="2800" dirty="0" smtClean="0">
                  <a:latin typeface="Times New Roman" charset="0"/>
                  <a:ea typeface="微软雅黑" charset="-122"/>
                  <a:cs typeface="Times New Roman" charset="0"/>
                </a:endParaRPr>
              </a:p>
              <a:p>
                <a:pPr lvl="1" indent="-284400">
                  <a:lnSpc>
                    <a:spcPct val="100000"/>
                  </a:lnSpc>
                </a:pPr>
                <a:endParaRPr lang="en-US" altLang="zh-CN" sz="2800" dirty="0">
                  <a:latin typeface="Times New Roman" charset="0"/>
                  <a:ea typeface="微软雅黑" charset="-122"/>
                  <a:cs typeface="Times New Roman" charset="0"/>
                </a:endParaRPr>
              </a:p>
              <a:p>
                <a:pPr lvl="1" indent="-284400">
                  <a:lnSpc>
                    <a:spcPct val="100000"/>
                  </a:lnSpc>
                </a:pPr>
                <a:r>
                  <a:rPr lang="zh-CN" altLang="en-US" sz="2800" dirty="0">
                    <a:latin typeface="Times New Roman" charset="0"/>
                    <a:ea typeface="微软雅黑" charset="-122"/>
                    <a:cs typeface="Times New Roman" charset="0"/>
                  </a:rPr>
                  <a:t>假设根据观测记录</a:t>
                </a:r>
                <a:r>
                  <a:rPr lang="zh-CN" altLang="en-US" sz="2800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，有如下统计</a:t>
                </a:r>
                <a:r>
                  <a:rPr lang="zh-CN" altLang="en-US" sz="2800" dirty="0">
                    <a:latin typeface="Times New Roman" charset="0"/>
                    <a:ea typeface="微软雅黑" charset="-122"/>
                    <a:cs typeface="Times New Roman" charset="0"/>
                  </a:rPr>
                  <a:t>结果</a:t>
                </a:r>
                <a:r>
                  <a:rPr lang="zh-CN" altLang="en-US" sz="2800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：</a:t>
                </a:r>
                <a:endParaRPr lang="en-US" altLang="zh-CN" sz="2800" dirty="0" smtClean="0">
                  <a:latin typeface="Times New Roman" charset="0"/>
                  <a:ea typeface="微软雅黑" charset="-122"/>
                  <a:cs typeface="Times New Roman" charset="0"/>
                </a:endParaRPr>
              </a:p>
              <a:p>
                <a:pPr lvl="1" indent="-284400">
                  <a:lnSpc>
                    <a:spcPct val="100000"/>
                  </a:lnSpc>
                </a:pPr>
                <a:r>
                  <a:rPr lang="zh-CN" altLang="en-US" sz="2800" kern="1200" dirty="0" smtClean="0">
                    <a:solidFill>
                      <a:srgbClr val="09405E"/>
                    </a:solidFill>
                    <a:latin typeface="Times New Roman" charset="0"/>
                    <a:ea typeface="微软雅黑" charset="-122"/>
                    <a:cs typeface="Times New Roman" charset="0"/>
                  </a:rPr>
                  <a:t>地震</a:t>
                </a:r>
                <a:r>
                  <a:rPr lang="zh-CN" altLang="en-US" sz="2800" kern="1200" dirty="0">
                    <a:solidFill>
                      <a:srgbClr val="09405E"/>
                    </a:solidFill>
                    <a:latin typeface="Times New Roman" charset="0"/>
                    <a:ea typeface="微软雅黑" charset="-122"/>
                    <a:cs typeface="Times New Roman" charset="0"/>
                  </a:rPr>
                  <a:t>前一周内出现生物异常反应的</a:t>
                </a:r>
                <a:r>
                  <a:rPr lang="zh-CN" altLang="en-US" sz="2800" kern="1200" dirty="0" smtClean="0">
                    <a:solidFill>
                      <a:srgbClr val="09405E"/>
                    </a:solidFill>
                    <a:latin typeface="Times New Roman" charset="0"/>
                    <a:ea typeface="微软雅黑" charset="-122"/>
                    <a:cs typeface="Times New Roman" charset="0"/>
                  </a:rPr>
                  <a:t>概率</a:t>
                </a:r>
                <a:r>
                  <a:rPr lang="zh-CN" altLang="en-US" sz="2800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为</a:t>
                </a:r>
                <a:r>
                  <a:rPr lang="en-US" altLang="zh-CN" sz="2800" kern="1200" dirty="0" smtClean="0">
                    <a:solidFill>
                      <a:srgbClr val="09405E"/>
                    </a:solidFill>
                    <a:latin typeface="Times New Roman" charset="0"/>
                    <a:ea typeface="微软雅黑" charset="-122"/>
                    <a:cs typeface="Times New Roman" charset="0"/>
                  </a:rPr>
                  <a:t>0.6</a:t>
                </a:r>
                <a:r>
                  <a:rPr lang="zh-CN" altLang="en-US" sz="2800" kern="1200" dirty="0">
                    <a:solidFill>
                      <a:srgbClr val="09405E"/>
                    </a:solidFill>
                    <a:latin typeface="Times New Roman" charset="0"/>
                    <a:ea typeface="微软雅黑" charset="-122"/>
                    <a:cs typeface="Times New Roman" charset="0"/>
                  </a:rPr>
                  <a:t>，</a:t>
                </a:r>
                <a:r>
                  <a:rPr lang="zh-CN" altLang="en-US" sz="2800" kern="1200" dirty="0" smtClean="0">
                    <a:solidFill>
                      <a:srgbClr val="09405E"/>
                    </a:solidFill>
                    <a:latin typeface="Times New Roman" charset="0"/>
                    <a:ea typeface="微软雅黑" charset="-122"/>
                    <a:cs typeface="Times New Roman" charset="0"/>
                  </a:rPr>
                  <a:t>即</a:t>
                </a:r>
                <a:endParaRPr lang="en-US" altLang="zh-CN" sz="2800" kern="1200" dirty="0" smtClean="0">
                  <a:solidFill>
                    <a:srgbClr val="09405E"/>
                  </a:solidFill>
                  <a:latin typeface="Times New Roman" charset="0"/>
                  <a:ea typeface="微软雅黑" charset="-122"/>
                  <a:cs typeface="Times New Roman" charset="0"/>
                </a:endParaRPr>
              </a:p>
              <a:p>
                <a:pPr lvl="1" indent="-284400">
                  <a:lnSpc>
                    <a:spcPct val="100000"/>
                  </a:lnSpc>
                </a:pPr>
                <a:endParaRPr lang="en-US" altLang="zh-CN" sz="2800" dirty="0">
                  <a:latin typeface="Times New Roman" charset="0"/>
                  <a:ea typeface="微软雅黑" charset="-122"/>
                  <a:cs typeface="Times New Roman" charset="0"/>
                </a:endParaRPr>
              </a:p>
              <a:p>
                <a:pPr lvl="1" indent="-284400">
                  <a:lnSpc>
                    <a:spcPct val="100000"/>
                  </a:lnSpc>
                </a:pPr>
                <a:endParaRPr lang="en-US" altLang="zh-CN" sz="2800" kern="1200" dirty="0" smtClean="0">
                  <a:solidFill>
                    <a:srgbClr val="09405E"/>
                  </a:solidFill>
                  <a:latin typeface="Times New Roman" charset="0"/>
                  <a:ea typeface="微软雅黑" charset="-122"/>
                  <a:cs typeface="Times New Roman" charset="0"/>
                </a:endParaRPr>
              </a:p>
              <a:p>
                <a:pPr lvl="1" indent="-284400">
                  <a:lnSpc>
                    <a:spcPct val="100000"/>
                  </a:lnSpc>
                </a:pPr>
                <a:r>
                  <a:rPr lang="zh-CN" altLang="en-US" sz="2800" kern="1200" dirty="0" smtClean="0">
                    <a:solidFill>
                      <a:srgbClr val="09405E"/>
                    </a:solidFill>
                    <a:latin typeface="Times New Roman" charset="0"/>
                    <a:ea typeface="微软雅黑" charset="-122"/>
                    <a:cs typeface="Times New Roman" charset="0"/>
                  </a:rPr>
                  <a:t>一</a:t>
                </a:r>
                <a:r>
                  <a:rPr lang="zh-CN" altLang="en-US" sz="2800" kern="1200" dirty="0">
                    <a:solidFill>
                      <a:srgbClr val="09405E"/>
                    </a:solidFill>
                    <a:latin typeface="Times New Roman" charset="0"/>
                    <a:ea typeface="微软雅黑" charset="-122"/>
                    <a:cs typeface="Times New Roman" charset="0"/>
                  </a:rPr>
                  <a:t>周内没有发生地震但也出现了生物异常的</a:t>
                </a:r>
                <a:r>
                  <a:rPr lang="zh-CN" altLang="en-US" sz="2800" kern="1200" dirty="0" smtClean="0">
                    <a:solidFill>
                      <a:srgbClr val="09405E"/>
                    </a:solidFill>
                    <a:latin typeface="Times New Roman" charset="0"/>
                    <a:ea typeface="微软雅黑" charset="-122"/>
                    <a:cs typeface="Times New Roman" charset="0"/>
                  </a:rPr>
                  <a:t>概率</a:t>
                </a:r>
                <a:r>
                  <a:rPr lang="zh-CN" altLang="en-US" sz="2800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为</a:t>
                </a:r>
                <a:endParaRPr lang="zh-CN" altLang="en-US" dirty="0">
                  <a:latin typeface="Times New Roman" charset="0"/>
                  <a:ea typeface="微软雅黑" charset="-122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1020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133405" y="4140805"/>
                <a:ext cx="3626570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  <a:ea typeface="微软雅黑" charset="-122"/>
                          <a:cs typeface="Times New Roman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𝑋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=1|</m:t>
                          </m:r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𝑌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=1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charset="-122"/>
                          <a:cs typeface="Times New Roman" charset="0"/>
                        </a:rPr>
                        <m:t>=0.6</m:t>
                      </m:r>
                    </m:oMath>
                  </m:oMathPara>
                </a14:m>
                <a:endParaRPr lang="en-US" altLang="zh-CN" sz="2800" dirty="0" smtClean="0">
                  <a:solidFill>
                    <a:srgbClr val="002060"/>
                  </a:solidFill>
                </a:endParaRP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charset="-122"/>
                          <a:cs typeface="Times New Roman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𝑋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=0|</m:t>
                          </m:r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𝑌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=1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charset="-122"/>
                          <a:cs typeface="Times New Roman" charset="0"/>
                        </a:rPr>
                        <m:t>=0.4</m:t>
                      </m:r>
                    </m:oMath>
                  </m:oMathPara>
                </a14:m>
                <a:endParaRPr lang="en-US" altLang="zh-CN" sz="2800" dirty="0">
                  <a:solidFill>
                    <a:srgbClr val="002060"/>
                  </a:solidFill>
                  <a:latin typeface="Times New Roman" charset="0"/>
                  <a:ea typeface="微软雅黑" charset="-122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405" y="4140805"/>
                <a:ext cx="3626570" cy="9541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632604" y="5710877"/>
                <a:ext cx="460785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  <a:ea typeface="微软雅黑" charset="-122"/>
                          <a:cs typeface="Times New Roman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𝑋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=1|</m:t>
                          </m:r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𝑌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=0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charset="-122"/>
                          <a:cs typeface="Times New Roman" charset="0"/>
                        </a:rPr>
                        <m:t>=0.1</m:t>
                      </m:r>
                    </m:oMath>
                  </m:oMathPara>
                </a14:m>
                <a:endParaRPr lang="en-US" altLang="zh-CN" sz="2800" dirty="0" smtClean="0">
                  <a:solidFill>
                    <a:srgbClr val="002060"/>
                  </a:solidFill>
                  <a:latin typeface="Cambria Math" charset="0"/>
                  <a:ea typeface="微软雅黑" charset="-122"/>
                  <a:cs typeface="Times New Roman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charset="-122"/>
                          <a:cs typeface="Times New Roman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𝑋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=0|</m:t>
                          </m:r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𝑌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charset="-122"/>
                          <a:cs typeface="Times New Roman" charset="0"/>
                        </a:rPr>
                        <m:t>=0.9</m:t>
                      </m:r>
                    </m:oMath>
                  </m:oMathPara>
                </a14:m>
                <a:endParaRPr lang="zh-CN" altLang="en-US" dirty="0">
                  <a:solidFill>
                    <a:srgbClr val="002060"/>
                  </a:solidFill>
                  <a:latin typeface="Times New Roman" charset="0"/>
                  <a:ea typeface="微软雅黑" charset="-122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604" y="5710877"/>
                <a:ext cx="4607859" cy="9541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30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例：</a:t>
            </a:r>
            <a:r>
              <a:rPr lang="zh-CN" altLang="en-US" dirty="0">
                <a:latin typeface="微软雅黑" charset="-122"/>
                <a:ea typeface="微软雅黑" charset="-122"/>
              </a:rPr>
              <a:t>最大后验概率决策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941030"/>
                <a:ext cx="10752465" cy="5237271"/>
              </a:xfrm>
            </p:spPr>
            <p:txBody>
              <a:bodyPr/>
              <a:lstStyle/>
              <a:p>
                <a:pPr indent="-284400">
                  <a:lnSpc>
                    <a:spcPct val="100000"/>
                  </a:lnSpc>
                </a:pPr>
                <a:r>
                  <a:rPr kumimoji="1" lang="zh-CN" altLang="en-US" sz="2400" dirty="0" smtClean="0"/>
                  <a:t>例：地震预测</a:t>
                </a:r>
                <a:endParaRPr kumimoji="1" lang="en-US" altLang="zh-CN" sz="2400" dirty="0"/>
              </a:p>
              <a:p>
                <a:pPr lvl="1" indent="-284400">
                  <a:lnSpc>
                    <a:spcPct val="100000"/>
                  </a:lnSpc>
                </a:pPr>
                <a:r>
                  <a:rPr lang="zh-CN" altLang="en-US" dirty="0">
                    <a:latin typeface="Cambria Math" charset="0"/>
                    <a:ea typeface="微软雅黑" charset="-122"/>
                    <a:cs typeface="Times New Roman" charset="0"/>
                  </a:rPr>
                  <a:t>先验概率</a:t>
                </a:r>
                <a:r>
                  <a:rPr lang="zh-CN" altLang="en-US" dirty="0" smtClean="0">
                    <a:latin typeface="Cambria Math" charset="0"/>
                    <a:ea typeface="微软雅黑" charset="-122"/>
                    <a:cs typeface="Times New Roman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微软雅黑" charset="-122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=1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  <a:ea typeface="微软雅黑" charset="-122"/>
                        <a:cs typeface="Times New Roman" charset="0"/>
                      </a:rPr>
                      <m:t>=0.2</m:t>
                    </m:r>
                    <m:r>
                      <a:rPr lang="en-US" altLang="zh-CN" i="1">
                        <a:latin typeface="Cambria Math" charset="0"/>
                        <a:ea typeface="微软雅黑" charset="-122"/>
                        <a:cs typeface="Times New Roman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Times New Roman" charset="0"/>
                    <a:ea typeface="微软雅黑" charset="-122"/>
                    <a:cs typeface="Times New Roman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微软雅黑" charset="-122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=0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ea typeface="微软雅黑" charset="-122"/>
                        <a:cs typeface="Times New Roman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  <a:ea typeface="微软雅黑" charset="-122"/>
                        <a:cs typeface="Times New Roman" charset="0"/>
                      </a:rPr>
                      <m:t>0.8</m:t>
                    </m:r>
                    <m:r>
                      <a:rPr lang="en-US" altLang="zh-CN" i="1">
                        <a:latin typeface="Cambria Math" charset="0"/>
                        <a:ea typeface="微软雅黑" charset="-122"/>
                        <a:cs typeface="Times New Roman" charset="0"/>
                      </a:rPr>
                      <m:t> </m:t>
                    </m:r>
                  </m:oMath>
                </a14:m>
                <a:endParaRPr lang="en-US" altLang="zh-CN" dirty="0" smtClean="0">
                  <a:latin typeface="Times New Roman" charset="0"/>
                  <a:ea typeface="微软雅黑" charset="-122"/>
                  <a:cs typeface="Times New Roman" charset="0"/>
                </a:endParaRPr>
              </a:p>
              <a:p>
                <a:pPr lvl="1" indent="-284400">
                  <a:lnSpc>
                    <a:spcPct val="100000"/>
                  </a:lnSpc>
                </a:pPr>
                <a:r>
                  <a:rPr lang="zh-CN" altLang="en-US" dirty="0" smtClean="0">
                    <a:ea typeface="微软雅黑" charset="-122"/>
                    <a:cs typeface="Times New Roman" charset="0"/>
                  </a:rPr>
                  <a:t>类</a:t>
                </a:r>
                <a:r>
                  <a:rPr lang="zh-CN" altLang="en-US" dirty="0">
                    <a:ea typeface="微软雅黑" charset="-122"/>
                    <a:cs typeface="Times New Roman" charset="0"/>
                  </a:rPr>
                  <a:t>条件概率：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微软雅黑" charset="-122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=1|</m:t>
                        </m:r>
                        <m:r>
                          <a:rPr lang="en-US" altLang="zh-CN" b="0" i="1" smtClean="0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=1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  <a:ea typeface="微软雅黑" charset="-122"/>
                        <a:cs typeface="Times New Roman" charset="0"/>
                      </a:rPr>
                      <m:t>=0.6</m:t>
                    </m:r>
                  </m:oMath>
                </a14:m>
                <a:r>
                  <a:rPr lang="zh-CN" altLang="en-US" kern="1200" dirty="0" smtClean="0">
                    <a:solidFill>
                      <a:srgbClr val="09405E"/>
                    </a:solidFill>
                    <a:latin typeface="Times New Roman" charset="0"/>
                    <a:ea typeface="微软雅黑" charset="-122"/>
                    <a:cs typeface="Times New Roman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微软雅黑" charset="-122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=0|</m:t>
                        </m:r>
                        <m:r>
                          <a:rPr lang="en-US" altLang="zh-CN" b="0" i="1" smtClean="0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=1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ea typeface="微软雅黑" charset="-122"/>
                        <a:cs typeface="Times New Roman" charset="0"/>
                      </a:rPr>
                      <m:t>=0.</m:t>
                    </m:r>
                    <m:r>
                      <a:rPr lang="en-US" altLang="zh-CN" b="0" i="1" smtClean="0">
                        <a:latin typeface="Cambria Math" charset="0"/>
                        <a:ea typeface="微软雅黑" charset="-122"/>
                        <a:cs typeface="Times New Roman" charset="0"/>
                      </a:rPr>
                      <m:t>4</m:t>
                    </m:r>
                  </m:oMath>
                </a14:m>
                <a:endParaRPr lang="en-US" altLang="zh-CN" kern="1200" dirty="0" smtClean="0">
                  <a:solidFill>
                    <a:srgbClr val="09405E"/>
                  </a:solidFill>
                  <a:latin typeface="Times New Roman" charset="0"/>
                  <a:ea typeface="微软雅黑" charset="-122"/>
                  <a:cs typeface="Times New Roman" charset="0"/>
                </a:endParaRPr>
              </a:p>
              <a:p>
                <a:pPr lvl="1" indent="-284400">
                  <a:lnSpc>
                    <a:spcPct val="100000"/>
                  </a:lnSpc>
                </a:pPr>
                <a:r>
                  <a:rPr lang="zh-CN" altLang="en-US" dirty="0" smtClean="0">
                    <a:ea typeface="微软雅黑" charset="-122"/>
                    <a:cs typeface="Times New Roman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微软雅黑" charset="-122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=1|</m:t>
                        </m:r>
                        <m:r>
                          <a:rPr lang="en-US" altLang="zh-CN" b="0" i="1" smtClean="0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0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ea typeface="微软雅黑" charset="-122"/>
                        <a:cs typeface="Times New Roman" charset="0"/>
                      </a:rPr>
                      <m:t>=0.</m:t>
                    </m:r>
                    <m:r>
                      <a:rPr lang="en-US" altLang="zh-CN" b="0" i="1" smtClean="0">
                        <a:latin typeface="Cambria Math" charset="0"/>
                        <a:ea typeface="微软雅黑" charset="-122"/>
                        <a:cs typeface="Times New Roman" charset="0"/>
                      </a:rPr>
                      <m:t>1</m:t>
                    </m:r>
                  </m:oMath>
                </a14:m>
                <a:r>
                  <a:rPr lang="zh-CN" altLang="en-US" dirty="0">
                    <a:latin typeface="Times New Roman" charset="0"/>
                    <a:ea typeface="微软雅黑" charset="-122"/>
                    <a:cs typeface="Times New Roman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微软雅黑" charset="-122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=0|</m:t>
                        </m:r>
                        <m:r>
                          <a:rPr lang="en-US" altLang="zh-CN" b="0" i="1" smtClean="0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0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ea typeface="微软雅黑" charset="-122"/>
                        <a:cs typeface="Times New Roman" charset="0"/>
                      </a:rPr>
                      <m:t>=0.</m:t>
                    </m:r>
                    <m:r>
                      <a:rPr lang="en-US" altLang="zh-CN" b="0" i="1" smtClean="0">
                        <a:latin typeface="Cambria Math" charset="0"/>
                        <a:ea typeface="微软雅黑" charset="-122"/>
                        <a:cs typeface="Times New Roman" charset="0"/>
                      </a:rPr>
                      <m:t>9</m:t>
                    </m:r>
                  </m:oMath>
                </a14:m>
                <a:endParaRPr lang="en-US" altLang="zh-CN" dirty="0" smtClean="0">
                  <a:latin typeface="Times New Roman" charset="0"/>
                  <a:ea typeface="微软雅黑" charset="-122"/>
                  <a:cs typeface="Times New Roman" charset="0"/>
                </a:endParaRPr>
              </a:p>
              <a:p>
                <a:pPr lvl="1" indent="-284400">
                  <a:lnSpc>
                    <a:spcPct val="100000"/>
                  </a:lnSpc>
                </a:pPr>
                <a:endParaRPr lang="en-US" altLang="zh-CN" sz="1000" dirty="0">
                  <a:latin typeface="Times New Roman" charset="0"/>
                  <a:ea typeface="微软雅黑" charset="-122"/>
                  <a:cs typeface="Times New Roman" charset="0"/>
                </a:endParaRPr>
              </a:p>
              <a:p>
                <a:pPr lvl="1" indent="-284400">
                  <a:lnSpc>
                    <a:spcPct val="100000"/>
                  </a:lnSpc>
                </a:pPr>
                <a:r>
                  <a:rPr lang="zh-CN" altLang="en-US" dirty="0">
                    <a:latin typeface="Cambria Math" charset="0"/>
                    <a:ea typeface="微软雅黑" charset="-122"/>
                    <a:cs typeface="Times New Roman" charset="0"/>
                  </a:rPr>
                  <a:t>若某日观察到明显的生物异常反应现象，一周内发生地震的概率为多少，即</a:t>
                </a:r>
                <a:r>
                  <a:rPr lang="zh-CN" altLang="en-US" dirty="0" smtClean="0">
                    <a:latin typeface="Cambria Math" charset="0"/>
                    <a:ea typeface="微软雅黑" charset="-122"/>
                    <a:cs typeface="Times New Roman" charset="0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微软雅黑" charset="-122"/>
                        <a:cs typeface="Times New Roman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=1|</m:t>
                        </m:r>
                        <m:r>
                          <a:rPr lang="en-US" altLang="zh-CN" b="0" i="1" smtClean="0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charset="0"/>
                            <a:ea typeface="微软雅黑" charset="-122"/>
                            <a:cs typeface="Times New Roman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Cambria Math" charset="0"/>
                    <a:ea typeface="微软雅黑" charset="-122"/>
                    <a:cs typeface="Times New Roman" charset="0"/>
                  </a:rPr>
                  <a:t>（</a:t>
                </a:r>
                <a:r>
                  <a:rPr lang="zh-CN" altLang="en-US" dirty="0">
                    <a:latin typeface="Cambria Math" charset="0"/>
                    <a:ea typeface="微软雅黑" charset="-122"/>
                    <a:cs typeface="Times New Roman" charset="0"/>
                  </a:rPr>
                  <a:t>后验</a:t>
                </a:r>
                <a:r>
                  <a:rPr lang="zh-CN" altLang="en-US" dirty="0" smtClean="0">
                    <a:latin typeface="Cambria Math" charset="0"/>
                    <a:ea typeface="微软雅黑" charset="-122"/>
                    <a:cs typeface="Times New Roman" charset="0"/>
                  </a:rPr>
                  <a:t>概率）</a:t>
                </a:r>
                <a:endParaRPr lang="en-US" altLang="zh-CN" dirty="0" smtClean="0">
                  <a:latin typeface="Cambria Math" charset="0"/>
                  <a:ea typeface="微软雅黑" charset="-122"/>
                  <a:cs typeface="Times New Roman" charset="0"/>
                </a:endParaRPr>
              </a:p>
              <a:p>
                <a:pPr lvl="1" indent="-284400">
                  <a:lnSpc>
                    <a:spcPct val="100000"/>
                  </a:lnSpc>
                </a:pPr>
                <a:endParaRPr lang="en-US" altLang="zh-CN" dirty="0">
                  <a:latin typeface="Cambria Math" charset="0"/>
                  <a:ea typeface="微软雅黑" charset="-122"/>
                  <a:cs typeface="Times New Roman" charset="0"/>
                </a:endParaRPr>
              </a:p>
              <a:p>
                <a:pPr lvl="1" indent="-284400">
                  <a:lnSpc>
                    <a:spcPct val="100000"/>
                  </a:lnSpc>
                </a:pPr>
                <a:endParaRPr lang="en-US" altLang="zh-CN" dirty="0" smtClean="0">
                  <a:latin typeface="Cambria Math" charset="0"/>
                  <a:ea typeface="微软雅黑" charset="-122"/>
                  <a:cs typeface="Times New Roman" charset="0"/>
                </a:endParaRPr>
              </a:p>
              <a:p>
                <a:pPr lvl="1" indent="-284400">
                  <a:lnSpc>
                    <a:spcPct val="100000"/>
                  </a:lnSpc>
                </a:pPr>
                <a:endParaRPr lang="en-US" altLang="zh-CN" dirty="0" smtClean="0">
                  <a:latin typeface="Cambria Math" charset="0"/>
                  <a:ea typeface="微软雅黑" charset="-122"/>
                  <a:cs typeface="Times New Roman" charset="0"/>
                </a:endParaRPr>
              </a:p>
              <a:p>
                <a:pPr lvl="1" indent="-284400">
                  <a:lnSpc>
                    <a:spcPct val="100000"/>
                  </a:lnSpc>
                </a:pPr>
                <a:endParaRPr lang="en-US" altLang="zh-CN" dirty="0" smtClean="0">
                  <a:latin typeface="Cambria Math" charset="0"/>
                  <a:ea typeface="微软雅黑" charset="-122"/>
                  <a:cs typeface="Times New Roman" charset="0"/>
                </a:endParaRPr>
              </a:p>
              <a:p>
                <a:pPr lvl="1" indent="-284400">
                  <a:lnSpc>
                    <a:spcPct val="100000"/>
                  </a:lnSpc>
                </a:pPr>
                <a:r>
                  <a:rPr lang="zh-CN" altLang="en-US" dirty="0" smtClean="0">
                    <a:latin typeface="Cambria Math" charset="0"/>
                    <a:ea typeface="微软雅黑" charset="-122"/>
                    <a:cs typeface="Times New Roman" charset="0"/>
                  </a:rPr>
                  <a:t>或</a:t>
                </a:r>
                <a:endParaRPr lang="en-US" altLang="zh-CN" dirty="0" smtClean="0">
                  <a:latin typeface="Cambria Math" charset="0"/>
                  <a:ea typeface="微软雅黑" charset="-122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941030"/>
                <a:ext cx="10752465" cy="5237271"/>
              </a:xfrm>
              <a:blipFill rotWithShape="0">
                <a:blip r:embed="rId2"/>
                <a:stretch>
                  <a:fillRect l="-737" t="-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098075" y="3698612"/>
                <a:ext cx="9645076" cy="872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is-I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=1|</m:t>
                          </m:r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1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=1|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=1|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altLang="zh-CN" sz="2400" b="1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=1|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75" y="3698612"/>
                <a:ext cx="9645076" cy="8722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25932" y="5947469"/>
                <a:ext cx="684901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is-I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=1|</m:t>
                          </m:r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is-I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002060"/>
                          </a:solidFill>
                          <a:latin typeface="Cambria Math" charset="0"/>
                          <a:ea typeface="微软雅黑" charset="-122"/>
                          <a:cs typeface="Times New Roman" charset="0"/>
                        </a:rPr>
                        <m:t>0.6</m:t>
                      </m:r>
                      <m:r>
                        <a:rPr lang="en-US" altLang="zh-CN" sz="2400" i="1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×0.2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0.12</m:t>
                      </m:r>
                      <m:r>
                        <a:rPr lang="zh-CN" altLang="en-US" sz="24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，</m:t>
                      </m:r>
                    </m:oMath>
                  </m:oMathPara>
                </a14:m>
                <a:endParaRPr lang="en-US" altLang="zh-CN" sz="2400" dirty="0" smtClean="0">
                  <a:solidFill>
                    <a:srgbClr val="002060"/>
                  </a:solidFill>
                  <a:latin typeface="Cambria Math" charset="0"/>
                  <a:ea typeface="微软雅黑" charset="-122"/>
                  <a:cs typeface="Times New Roman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is-I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=1|</m:t>
                          </m:r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is-I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002060"/>
                          </a:solidFill>
                          <a:latin typeface="Cambria Math" charset="0"/>
                          <a:ea typeface="微软雅黑" charset="-122"/>
                          <a:cs typeface="Times New Roman" charset="0"/>
                        </a:rPr>
                        <m:t>0.1</m:t>
                      </m:r>
                      <m:r>
                        <a:rPr lang="en-US" altLang="zh-CN" sz="2400" i="1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×0.8=</m:t>
                      </m:r>
                      <m:r>
                        <a:rPr lang="en-US" altLang="zh-CN" sz="24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0.08</m:t>
                      </m:r>
                    </m:oMath>
                  </m:oMathPara>
                </a14:m>
                <a:endParaRPr lang="en-US" altLang="zh-CN" sz="2400" dirty="0">
                  <a:solidFill>
                    <a:srgbClr val="002060"/>
                  </a:solidFill>
                  <a:latin typeface="Cambria Math" charset="0"/>
                  <a:ea typeface="微软雅黑" charset="-122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32" y="5947469"/>
                <a:ext cx="6849019" cy="830997"/>
              </a:xfrm>
              <a:prstGeom prst="rect">
                <a:avLst/>
              </a:prstGeom>
              <a:blipFill rotWithShape="0">
                <a:blip r:embed="rId4"/>
                <a:stretch>
                  <a:fillRect b="-9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065707" y="5578137"/>
                <a:ext cx="2660739" cy="1200329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marL="0" lvl="1">
                  <a:lnSpc>
                    <a:spcPct val="100000"/>
                  </a:lnSpc>
                </a:pPr>
                <a:r>
                  <a:rPr lang="zh-CN" altLang="en-US" sz="2400" dirty="0" smtClean="0">
                    <a:solidFill>
                      <a:srgbClr val="002060"/>
                    </a:solidFill>
                    <a:latin typeface="Cambria Math" charset="0"/>
                    <a:ea typeface="微软雅黑" charset="-122"/>
                    <a:cs typeface="Times New Roman" charset="0"/>
                  </a:rPr>
                  <a:t>两种方式都会判断地震的概率更大，即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zh-CN" sz="2400" i="1">
                        <a:solidFill>
                          <a:srgbClr val="00206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zh-CN" altLang="en-US" sz="2400" dirty="0">
                  <a:solidFill>
                    <a:srgbClr val="002060"/>
                  </a:solidFill>
                  <a:latin typeface="Times New Roman" charset="0"/>
                  <a:ea typeface="微软雅黑" charset="-122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707" y="5578137"/>
                <a:ext cx="2660739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3189" t="-3518" r="-1822" b="-10050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222662" y="4610856"/>
                <a:ext cx="4589654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0.6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×0.2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0.6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×0.2+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charset="-122"/>
                              <a:cs typeface="Times New Roman" charset="0"/>
                            </a:rPr>
                            <m:t>0.1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×0.8</m:t>
                          </m:r>
                        </m:den>
                      </m:f>
                      <m:r>
                        <a:rPr lang="en-US" altLang="zh-CN" sz="2400" i="1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=0.6</m:t>
                      </m:r>
                      <m:r>
                        <a:rPr lang="en-US" altLang="zh-CN" sz="240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0.5</m:t>
                      </m:r>
                    </m:oMath>
                  </m:oMathPara>
                </a14:m>
                <a:endParaRPr lang="zh-CN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62" y="4610856"/>
                <a:ext cx="4589654" cy="7923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41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charset="-122"/>
                <a:ea typeface="微软雅黑" charset="-122"/>
              </a:rPr>
              <a:t>最小化风险决策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197328" cy="5237271"/>
          </a:xfrm>
        </p:spPr>
        <p:txBody>
          <a:bodyPr/>
          <a:lstStyle/>
          <a:p>
            <a:pPr indent="-284400"/>
            <a:r>
              <a:rPr lang="zh-CN" altLang="en-US" dirty="0" smtClean="0">
                <a:latin typeface="微软雅黑" charset="-122"/>
                <a:ea typeface="微软雅黑" charset="-122"/>
              </a:rPr>
              <a:t>最小化错误率决策没有考虑不同方式错误带来的损失可能不同</a:t>
            </a:r>
            <a:endParaRPr lang="en-US" altLang="zh-CN" dirty="0" smtClean="0">
              <a:latin typeface="微软雅黑" charset="-122"/>
              <a:ea typeface="微软雅黑" charset="-122"/>
            </a:endParaRPr>
          </a:p>
          <a:p>
            <a:pPr lvl="1" indent="-284400">
              <a:lnSpc>
                <a:spcPct val="100000"/>
              </a:lnSpc>
            </a:pPr>
            <a:r>
              <a:rPr lang="zh-CN" altLang="en-US" dirty="0">
                <a:latin typeface="微软雅黑" charset="-122"/>
                <a:ea typeface="微软雅黑" charset="-122"/>
              </a:rPr>
              <a:t> </a:t>
            </a:r>
            <a:r>
              <a:rPr lang="zh-CN" altLang="en-US" dirty="0" smtClean="0">
                <a:latin typeface="微软雅黑" charset="-122"/>
                <a:ea typeface="微软雅黑" charset="-122"/>
              </a:rPr>
              <a:t>如在癌症筛查中，将一个非癌症人员被判断为癌症患者，带来的损失是一些额外的进一步检查，有损失但相对较小；如果将一个癌症患者误判为正常人员，则带来的损失是错失最佳治疗时机，损失较大。</a:t>
            </a:r>
            <a:endParaRPr lang="en-US" altLang="zh-CN" dirty="0" smtClean="0">
              <a:latin typeface="微软雅黑" charset="-122"/>
              <a:ea typeface="微软雅黑" charset="-122"/>
            </a:endParaRPr>
          </a:p>
          <a:p>
            <a:pPr indent="-284400"/>
            <a:endParaRPr kumimoji="1" lang="en-US" altLang="zh-CN" dirty="0">
              <a:latin typeface="微软雅黑" charset="-122"/>
              <a:ea typeface="微软雅黑" charset="-122"/>
            </a:endParaRPr>
          </a:p>
          <a:p>
            <a:pPr indent="-284400"/>
            <a:r>
              <a:rPr lang="zh-CN" altLang="en-US" dirty="0" smtClean="0">
                <a:latin typeface="微软雅黑" charset="-122"/>
                <a:ea typeface="微软雅黑" charset="-122"/>
              </a:rPr>
              <a:t>决策时应该引入</a:t>
            </a:r>
            <a:r>
              <a:rPr lang="zh-CN" altLang="en-US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损失函数</a:t>
            </a:r>
            <a:r>
              <a:rPr lang="zh-CN" altLang="en-US" dirty="0" smtClean="0">
                <a:solidFill>
                  <a:srgbClr val="002060"/>
                </a:solidFill>
                <a:latin typeface="微软雅黑" charset="-122"/>
                <a:ea typeface="微软雅黑" charset="-122"/>
              </a:rPr>
              <a:t>或</a:t>
            </a:r>
            <a:r>
              <a:rPr lang="zh-CN" altLang="en-US" dirty="0" smtClean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代价函数</a:t>
            </a:r>
            <a:r>
              <a:rPr lang="zh-CN" altLang="en-US" dirty="0" smtClean="0">
                <a:latin typeface="微软雅黑" charset="-122"/>
                <a:ea typeface="微软雅黑" charset="-122"/>
              </a:rPr>
              <a:t>，描述每个决策所</a:t>
            </a:r>
            <a:r>
              <a:rPr lang="zh-CN" altLang="en-US" dirty="0">
                <a:latin typeface="微软雅黑" charset="-122"/>
                <a:ea typeface="微软雅黑" charset="-122"/>
              </a:rPr>
              <a:t>付出的代价的</a:t>
            </a:r>
            <a:r>
              <a:rPr lang="zh-CN" altLang="en-US" dirty="0" smtClean="0">
                <a:latin typeface="微软雅黑" charset="-122"/>
                <a:ea typeface="微软雅黑" charset="-122"/>
              </a:rPr>
              <a:t>大小。</a:t>
            </a:r>
            <a:endParaRPr lang="en-US" altLang="zh-CN" dirty="0" smtClean="0">
              <a:latin typeface="微软雅黑" charset="-122"/>
              <a:ea typeface="微软雅黑" charset="-122"/>
            </a:endParaRPr>
          </a:p>
          <a:p>
            <a:pPr indent="-284400"/>
            <a:endParaRPr lang="en-US" altLang="zh-CN" dirty="0" smtClean="0">
              <a:latin typeface="微软雅黑" charset="-122"/>
              <a:ea typeface="微软雅黑" charset="-122"/>
            </a:endParaRPr>
          </a:p>
          <a:p>
            <a:pPr indent="-284400"/>
            <a:endParaRPr kumimoji="1" lang="en-US" altLang="zh-CN" dirty="0" smtClean="0">
              <a:latin typeface="微软雅黑" charset="-122"/>
              <a:ea typeface="微软雅黑" charset="-122"/>
            </a:endParaRPr>
          </a:p>
          <a:p>
            <a:pPr indent="-284400"/>
            <a:endParaRPr kumimoji="1" lang="en-US" altLang="zh-CN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71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损失函数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137693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 样本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𝒙</m:t>
                    </m:r>
                  </m:oMath>
                </a14:m>
                <a:r>
                  <a:rPr lang="zh-CN" altLang="en-US" dirty="0"/>
                  <a:t>的真实类别记作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charset="0"/>
                      </a:rPr>
                      <m:t> </m:t>
                    </m:r>
                    <m:r>
                      <a:rPr lang="zh-CN" altLang="en-US" i="1" dirty="0">
                        <a:latin typeface="Cambria Math" charset="0"/>
                      </a:rPr>
                      <m:t>𝑦</m:t>
                    </m:r>
                    <m:r>
                      <a:rPr lang="zh-CN" altLang="en-US" i="1" dirty="0">
                        <a:latin typeface="Cambria Math" charset="0"/>
                      </a:rPr>
                      <m:t>∈{1, 2,…,</m:t>
                    </m:r>
                    <m:r>
                      <a:rPr lang="en-US" altLang="zh-CN" i="1" dirty="0">
                        <a:latin typeface="Cambria Math" charset="0"/>
                      </a:rPr>
                      <m:t>𝐶</m:t>
                    </m:r>
                    <m:r>
                      <a:rPr lang="en-US" altLang="zh-CN" i="1" dirty="0">
                        <a:latin typeface="Cambria Math" charset="0"/>
                      </a:rPr>
                      <m:t>} </m:t>
                    </m:r>
                  </m:oMath>
                </a14:m>
                <a:r>
                  <a:rPr lang="zh-CN" altLang="en-US" dirty="0"/>
                  <a:t> </a:t>
                </a: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 </a:t>
                </a:r>
                <a:r>
                  <a:rPr lang="zh-CN" altLang="en-US" dirty="0" smtClean="0"/>
                  <a:t>分类</a:t>
                </a:r>
                <a:r>
                  <a:rPr lang="zh-CN" altLang="en-US" dirty="0"/>
                  <a:t>器的输出类别记</a:t>
                </a:r>
                <a:r>
                  <a:rPr lang="zh-CN" altLang="en-US" dirty="0" smtClean="0"/>
                  <a:t>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1" i="1" smtClean="0">
                        <a:latin typeface="Cambria Math" charset="0"/>
                      </a:rPr>
                      <m:t>𝒙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  <m:r>
                      <a:rPr lang="zh-CN" altLang="en-US" i="1" dirty="0">
                        <a:latin typeface="Cambria Math" charset="0"/>
                      </a:rPr>
                      <m:t>∈{1, 2,</m:t>
                    </m:r>
                    <m:r>
                      <a:rPr lang="en-US" altLang="zh-CN" i="1" dirty="0">
                        <a:latin typeface="Cambria Math" charset="0"/>
                      </a:rPr>
                      <m:t>…,</m:t>
                    </m:r>
                    <m:r>
                      <a:rPr lang="en-US" altLang="zh-CN" i="1" dirty="0">
                        <a:latin typeface="Cambria Math" charset="0"/>
                      </a:rPr>
                      <m:t>𝐶</m:t>
                    </m:r>
                    <m:r>
                      <a:rPr lang="en-US" altLang="zh-CN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dirty="0"/>
                  <a:t> 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lang="en-US" altLang="zh-CN" sz="2800" dirty="0" smtClean="0"/>
                  <a:t> </a:t>
                </a:r>
                <a:r>
                  <a:rPr lang="zh-CN" altLang="en-US" sz="2800" dirty="0" smtClean="0"/>
                  <a:t>记损失</a:t>
                </a:r>
                <a:r>
                  <a:rPr lang="zh-CN" altLang="en-US" sz="2800" dirty="0"/>
                  <a:t>函数（</a:t>
                </a:r>
                <a:r>
                  <a:rPr lang="en-US" altLang="zh-CN" sz="2800" dirty="0"/>
                  <a:t>loss function</a:t>
                </a:r>
                <a:r>
                  <a:rPr lang="zh-CN" altLang="en-US" sz="2800" dirty="0"/>
                  <a:t>）</a:t>
                </a:r>
                <a:r>
                  <a:rPr lang="zh-CN" altLang="en-US" sz="2800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2060"/>
                        </a:solidFill>
                        <a:latin typeface="Cambria Math" charset="0"/>
                      </a:rPr>
                      <m:t>𝐿</m:t>
                    </m:r>
                    <m:r>
                      <a:rPr lang="en-US" altLang="zh-CN" sz="2800" i="1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sz="2800" i="1">
                        <a:solidFill>
                          <a:srgbClr val="002060"/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zh-CN" sz="2800" i="1">
                        <a:solidFill>
                          <a:srgbClr val="002060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zh-CN" sz="2800" i="1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，表示将</a:t>
                </a:r>
                <a:r>
                  <a:rPr lang="zh-CN" altLang="en-US" dirty="0">
                    <a:latin typeface="Times New Roman" charset="0"/>
                    <a:ea typeface="微软雅黑" charset="-122"/>
                    <a:cs typeface="Times New Roman" charset="0"/>
                  </a:rPr>
                  <a:t>本应</a:t>
                </a:r>
                <a:r>
                  <a:rPr lang="zh-CN" altLang="en-US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属于类别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𝑦</m:t>
                    </m:r>
                  </m:oMath>
                </a14:m>
                <a:r>
                  <a:rPr lang="zh-CN" altLang="en-US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的</a:t>
                </a:r>
                <a:r>
                  <a:rPr lang="zh-CN" altLang="en-US" dirty="0">
                    <a:latin typeface="Times New Roman" charset="0"/>
                    <a:ea typeface="微软雅黑" charset="-122"/>
                    <a:cs typeface="Times New Roman" charset="0"/>
                  </a:rPr>
                  <a:t>模式判别成</a:t>
                </a:r>
                <a:r>
                  <a:rPr lang="zh-CN" altLang="en-US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属于类别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dirty="0" smtClean="0">
                    <a:latin typeface="Times New Roman" charset="0"/>
                    <a:ea typeface="微软雅黑" charset="-122"/>
                    <a:cs typeface="Times New Roman" charset="0"/>
                  </a:rPr>
                  <a:t>的代价</a:t>
                </a:r>
                <a:r>
                  <a:rPr lang="zh-CN" altLang="en-US" dirty="0">
                    <a:latin typeface="Times New Roman" charset="0"/>
                    <a:ea typeface="微软雅黑" charset="-122"/>
                    <a:cs typeface="Times New Roman" charset="0"/>
                  </a:rPr>
                  <a:t>。 </a:t>
                </a:r>
              </a:p>
              <a:p>
                <a:pPr>
                  <a:lnSpc>
                    <a:spcPct val="100000"/>
                  </a:lnSpc>
                </a:pP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例如：</a:t>
                </a:r>
                <a:r>
                  <a:rPr lang="en-US" altLang="zh-CN" dirty="0" smtClean="0"/>
                  <a:t>0-1</a:t>
                </a:r>
                <a:r>
                  <a:rPr lang="zh-CN" altLang="en-US" dirty="0" smtClean="0"/>
                  <a:t>损失</a:t>
                </a:r>
                <a:r>
                  <a:rPr lang="zh-CN" altLang="en-US" dirty="0"/>
                  <a:t>函数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亦写成代价矩阵的形式</a:t>
                </a:r>
                <a:endParaRPr lang="zh-CN" altLang="en-US" dirty="0"/>
              </a:p>
              <a:p>
                <a:pPr>
                  <a:lnSpc>
                    <a:spcPct val="100000"/>
                  </a:lnSpc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137693" cy="5237271"/>
              </a:xfrm>
              <a:blipFill rotWithShape="0">
                <a:blip r:embed="rId3"/>
                <a:stretch>
                  <a:fillRect l="-930" t="-1164" r="-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234469" y="3346924"/>
                <a:ext cx="3393428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altLang="zh-CN" sz="280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469" y="3346924"/>
                <a:ext cx="3393428" cy="10534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669782"/>
                  </p:ext>
                </p:extLst>
              </p:nvPr>
            </p:nvGraphicFramePr>
            <p:xfrm>
              <a:off x="1062783" y="4978138"/>
              <a:ext cx="4489806" cy="15475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1646"/>
                    <a:gridCol w="1416195"/>
                    <a:gridCol w="1311965"/>
                  </a:tblGrid>
                  <a:tr h="633116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669782"/>
                  </p:ext>
                </p:extLst>
              </p:nvPr>
            </p:nvGraphicFramePr>
            <p:xfrm>
              <a:off x="1062783" y="4978138"/>
              <a:ext cx="4489806" cy="15475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1646"/>
                    <a:gridCol w="1416195"/>
                    <a:gridCol w="1311965"/>
                  </a:tblGrid>
                  <a:tr h="633116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4464" t="-143421" r="-94421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43256" t="-143421" r="-2326" b="-127632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24464" t="-246667" r="-94421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43256" t="-246667" r="-2326" b="-29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187427" y="4876192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27" y="4876192"/>
                <a:ext cx="430374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114711" y="5168294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711" y="5168294"/>
                <a:ext cx="430374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3947" r="-22857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连接符 13"/>
          <p:cNvCxnSpPr/>
          <p:nvPr/>
        </p:nvCxnSpPr>
        <p:spPr bwMode="auto">
          <a:xfrm>
            <a:off x="1114711" y="5036861"/>
            <a:ext cx="1524009" cy="4280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7295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期望风险（</a:t>
            </a:r>
            <a:r>
              <a:rPr lang="en-US" altLang="zh-CN" dirty="0"/>
              <a:t>expected risk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71616" y="964573"/>
                <a:ext cx="11137693" cy="5144753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 定义期望风险为平均损失：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sz="2000" dirty="0" smtClean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 将样本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lang="zh-CN" altLang="en-US" dirty="0"/>
                  <a:t>分类</a:t>
                </a:r>
                <a:r>
                  <a:rPr lang="zh-CN" altLang="en-US" dirty="0" smtClean="0"/>
                  <a:t>为类别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zh-CN" altLang="en-US" dirty="0" smtClean="0"/>
                  <a:t>的</a:t>
                </a:r>
                <a:r>
                  <a:rPr lang="zh-CN" altLang="en-US" dirty="0"/>
                  <a:t>条件风险</a:t>
                </a:r>
                <a:r>
                  <a:rPr lang="zh-CN" altLang="en-US" dirty="0" smtClean="0"/>
                  <a:t>定义为</a:t>
                </a:r>
                <a:r>
                  <a:rPr lang="zh-CN" altLang="en-US" dirty="0" smtClean="0">
                    <a:solidFill>
                      <a:srgbClr val="002060"/>
                    </a:solidFill>
                  </a:rPr>
                  <a:t>：</a:t>
                </a:r>
                <a:endParaRPr lang="en-US" altLang="zh-CN" dirty="0" smtClean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71616" y="964573"/>
                <a:ext cx="11137693" cy="5144753"/>
              </a:xfrm>
              <a:blipFill rotWithShape="0">
                <a:blip r:embed="rId3"/>
                <a:stretch>
                  <a:fillRect l="-930" t="-1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125504" y="1301758"/>
                <a:ext cx="6125267" cy="1130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exp</m:t>
                          </m:r>
                        </m:sub>
                      </m:sSub>
                      <m:d>
                        <m:dPr>
                          <m:ctrlPr>
                            <a:rPr kumimoji="1" lang="zh-CN" altLang="en-US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𝑝</m:t>
                          </m:r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kumimoji="1" lang="zh-CN" altLang="en-US" sz="2800" i="1" dirty="0">
                  <a:solidFill>
                    <a:srgbClr val="002060"/>
                  </a:solidFill>
                  <a:latin typeface="Cambria Math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504" y="1301758"/>
                <a:ext cx="6125267" cy="11300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890617" y="2092256"/>
                <a:ext cx="5865259" cy="118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1" lang="is-I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kumimoji="1" lang="is-IS" altLang="zh-CN" sz="280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微软雅黑" panose="020B0503020204020204" pitchFamily="34" charset="-122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kumimoji="1" lang="en-US" altLang="zh-C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𝑝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|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)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𝑑𝑦</m:t>
                                  </m:r>
                                </m:e>
                              </m:nary>
                            </m:e>
                          </m:d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𝑝</m:t>
                          </m:r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kumimoji="1" lang="zh-CN" altLang="en-US" sz="2800" i="1" dirty="0">
                  <a:solidFill>
                    <a:srgbClr val="002060"/>
                  </a:solidFill>
                  <a:latin typeface="Cambria Math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617" y="2092256"/>
                <a:ext cx="5865259" cy="118673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843424" y="3149573"/>
                <a:ext cx="6788653" cy="1416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1" lang="is-I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limLow>
                                <m:limLowPr>
                                  <m:ctrlPr>
                                    <a:rPr kumimoji="1" lang="is-IS" altLang="zh-CN" sz="280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kumimoji="1" lang="is-IS" altLang="zh-CN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groupChrPr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kumimoji="1" lang="is-I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kumimoji="1"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微软雅黑" panose="020B0503020204020204" pitchFamily="34" charset="-122"/>
                                            </a:rPr>
                                            <m:t>𝑦</m:t>
                                          </m:r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微软雅黑" panose="020B0503020204020204" pitchFamily="34" charset="-122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微软雅黑" panose="020B0503020204020204" pitchFamily="34" charset="-122"/>
                                            </a:rPr>
                                            <m:t>𝐶</m:t>
                                          </m:r>
                                        </m:sup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𝐿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zh-CN" sz="2800" i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2800" i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en-US" altLang="zh-CN" sz="2800" i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1" lang="en-US" altLang="zh-CN" sz="2800" i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charset="0"/>
                                                      <a:ea typeface="微软雅黑" panose="020B0503020204020204" pitchFamily="34" charset="-122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  <m: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微软雅黑" panose="020B0503020204020204" pitchFamily="34" charset="-122"/>
                                            </a:rPr>
                                            <m:t>𝑃</m:t>
                                          </m:r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微软雅黑" panose="020B0503020204020204" pitchFamily="34" charset="-122"/>
                                            </a:rPr>
                                            <m:t>(</m:t>
                                          </m:r>
                                          <m: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微软雅黑" panose="020B0503020204020204" pitchFamily="34" charset="-122"/>
                                            </a:rPr>
                                            <m:t>𝑌</m:t>
                                          </m:r>
                                          <m: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微软雅黑" panose="020B0503020204020204" pitchFamily="34" charset="-122"/>
                                            </a:rPr>
                                            <m:t>=</m:t>
                                          </m:r>
                                          <m:r>
                                            <a:rPr kumimoji="1" lang="en-US" altLang="zh-C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微软雅黑" panose="020B0503020204020204" pitchFamily="34" charset="-122"/>
                                            </a:rPr>
                                            <m:t>𝑐</m:t>
                                          </m:r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微软雅黑" panose="020B0503020204020204" pitchFamily="34" charset="-122"/>
                                            </a:rPr>
                                            <m:t>|</m:t>
                                          </m:r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微软雅黑" panose="020B0503020204020204" pitchFamily="34" charset="-122"/>
                                            </a:rPr>
                                            <m:t>𝒙</m:t>
                                          </m:r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微软雅黑" panose="020B0503020204020204" pitchFamily="34" charset="-122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e>
                                  </m:groupChr>
                                </m:e>
                                <m:lim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𝑅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|</m:t>
                                  </m:r>
                                  <m:r>
                                    <a:rPr kumimoji="1" lang="en-US" altLang="zh-CN" sz="2800" b="1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)</m:t>
                                  </m:r>
                                </m:lim>
                              </m:limLow>
                            </m:e>
                          </m:d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𝑝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kumimoji="1" lang="zh-CN" altLang="en-US" sz="2800" i="1" dirty="0">
                  <a:solidFill>
                    <a:srgbClr val="002060"/>
                  </a:solidFill>
                  <a:latin typeface="Cambria Math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424" y="3149573"/>
                <a:ext cx="6788653" cy="14164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2843424" y="4427374"/>
                <a:ext cx="3490314" cy="1130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sz="28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𝑅</m:t>
                          </m:r>
                          <m:r>
                            <a:rPr kumimoji="1" lang="en-US" altLang="zh-CN" sz="28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a:rPr kumimoji="1"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r>
                            <a:rPr kumimoji="1" lang="en-US" altLang="zh-CN" sz="28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kumimoji="1"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𝑝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kumimoji="1" lang="zh-CN" altLang="en-US" sz="2800" i="1" dirty="0">
                  <a:solidFill>
                    <a:srgbClr val="002060"/>
                  </a:solidFill>
                  <a:latin typeface="Cambria Math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424" y="4427374"/>
                <a:ext cx="3490314" cy="113005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125504" y="5876014"/>
                <a:ext cx="9261766" cy="1024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e>
                          <m:r>
                            <a:rPr kumimoji="1" lang="en-US" altLang="zh-CN" sz="28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𝐶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80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𝑐𝑦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504" y="5876014"/>
                <a:ext cx="9261766" cy="102470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9285483" y="5739994"/>
            <a:ext cx="2818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损失加权的</a:t>
            </a:r>
            <a:r>
              <a:rPr lang="zh-CN" altLang="en-US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后验</a:t>
            </a:r>
            <a:r>
              <a:rPr lang="zh-CN" altLang="en-US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概率之和</a:t>
            </a:r>
            <a:endParaRPr lang="zh-CN" altLang="en-US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9681382" y="2465750"/>
                <a:ext cx="2586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0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kumimoji="1" lang="en-US" altLang="zh-CN" sz="20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0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𝑝</m:t>
                      </m:r>
                      <m:r>
                        <a:rPr kumimoji="1" lang="en-US" altLang="zh-CN" sz="20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kumimoji="1" lang="en-US" altLang="zh-CN" sz="20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kumimoji="1" lang="en-US" altLang="zh-CN" sz="20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|</m:t>
                      </m:r>
                      <m:r>
                        <a:rPr kumimoji="1" lang="en-US" altLang="zh-CN" sz="20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kumimoji="1" lang="en-US" altLang="zh-CN" sz="20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)</m:t>
                      </m:r>
                      <m:r>
                        <a:rPr kumimoji="1" lang="en-US" altLang="zh-CN" sz="20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𝑝</m:t>
                      </m:r>
                      <m:r>
                        <a:rPr kumimoji="1" lang="en-US" altLang="zh-CN" sz="20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kumimoji="1" lang="en-US" altLang="zh-CN" sz="20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kumimoji="1" lang="en-US" altLang="zh-CN" sz="20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382" y="2465750"/>
                <a:ext cx="2586990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9681382" y="344058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离散积分为求和</a:t>
            </a:r>
            <a:endParaRPr kumimoji="1" lang="zh-CN" altLang="en-US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83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最小风险决策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144753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 期望风险：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对比期望风险和平均错误率， 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sz="1000" dirty="0" smtClean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条件风险和错误率的</a:t>
                </a:r>
                <a:r>
                  <a:rPr lang="zh-CN" altLang="en-US" dirty="0"/>
                  <a:t>作用相同</a:t>
                </a:r>
                <a:r>
                  <a:rPr lang="zh-CN" altLang="en-US" dirty="0" smtClean="0"/>
                  <a:t>，条件风险</a:t>
                </a:r>
                <a:r>
                  <a:rPr lang="zh-CN" altLang="en-US" dirty="0"/>
                  <a:t>是错误率</a:t>
                </a:r>
                <a:r>
                  <a:rPr lang="zh-CN" altLang="en-US" dirty="0" smtClean="0"/>
                  <a:t>的推广。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选择</a:t>
                </a:r>
                <a:r>
                  <a:rPr lang="zh-CN" altLang="en-US" dirty="0" smtClean="0"/>
                  <a:t>对</a:t>
                </a:r>
                <a:r>
                  <a:rPr lang="zh-CN" altLang="en-US" dirty="0" smtClean="0">
                    <a:solidFill>
                      <a:srgbClr val="7030A0"/>
                    </a:solidFill>
                  </a:rPr>
                  <a:t>每个样本</a:t>
                </a:r>
                <a:r>
                  <a:rPr lang="zh-CN" altLang="en-US" dirty="0" smtClean="0"/>
                  <a:t>条件风险最小的</a:t>
                </a:r>
                <a:r>
                  <a:rPr lang="zh-CN" altLang="en-US" dirty="0"/>
                  <a:t>分类规则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将使期望风险</a:t>
                </a:r>
                <a:r>
                  <a:rPr lang="zh-CN" altLang="en-US" dirty="0" smtClean="0"/>
                  <a:t>最小化。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endParaRPr lang="en-US" altLang="zh-CN" sz="1000" dirty="0" smtClean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最小风险决策</a:t>
                </a:r>
                <a:r>
                  <a:rPr lang="zh-CN" altLang="en-US" dirty="0"/>
                  <a:t>的决策规则</a:t>
                </a:r>
                <a:r>
                  <a:rPr lang="zh-CN" altLang="en-US" dirty="0" smtClean="0"/>
                  <a:t>为：</a:t>
                </a:r>
                <a:endParaRPr lang="en-US" altLang="zh-CN" dirty="0" smtClean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144753"/>
              </a:xfrm>
              <a:blipFill rotWithShape="0">
                <a:blip r:embed="rId3"/>
                <a:stretch>
                  <a:fillRect l="-896" t="-1185" r="-211" b="-10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936369" y="1147763"/>
                <a:ext cx="7229671" cy="500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exp</m:t>
                          </m:r>
                        </m:sub>
                      </m:sSub>
                      <m:d>
                        <m:dPr>
                          <m:ctrlPr>
                            <a:rPr kumimoji="1" lang="zh-CN" altLang="en-US" sz="2800" b="0" i="1" dirty="0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kumimoji="1"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pt-BR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𝑅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r>
                            <a:rPr kumimoji="1" lang="en-US" altLang="zh-CN" sz="2800" b="1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zh-CN" altLang="en-US" sz="2800" i="1" dirty="0">
                  <a:solidFill>
                    <a:srgbClr val="002060"/>
                  </a:solidFill>
                  <a:latin typeface="Cambria Math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369" y="1147763"/>
                <a:ext cx="7229671" cy="50007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936369" y="2590086"/>
                <a:ext cx="5314082" cy="1130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exp</m:t>
                          </m:r>
                        </m:sub>
                      </m:sSub>
                      <m:d>
                        <m:dPr>
                          <m:ctrlPr>
                            <a:rPr kumimoji="1" lang="zh-CN" altLang="en-US" sz="2800" b="0" i="1" dirty="0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𝑅</m:t>
                          </m:r>
                          <m:r>
                            <a:rPr kumimoji="1"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a:rPr kumimoji="1"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r>
                            <a:rPr kumimoji="1" lang="en-US" altLang="zh-CN" sz="28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kumimoji="1"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𝑝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kumimoji="1" lang="zh-CN" altLang="en-US" sz="2800" i="1" dirty="0">
                  <a:solidFill>
                    <a:srgbClr val="002060"/>
                  </a:solidFill>
                  <a:latin typeface="Cambria Math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369" y="2590086"/>
                <a:ext cx="5314082" cy="11300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882582" y="3536950"/>
                <a:ext cx="5921173" cy="1291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𝑃</m:t>
                      </m:r>
                      <m:r>
                        <a:rPr kumimoji="1" lang="en-US" altLang="zh-CN" sz="32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kumimoji="1" lang="en-US" altLang="zh-CN" sz="3200" i="1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𝑒𝑟𝑟𝑜𝑟</m:t>
                      </m:r>
                      <m:r>
                        <a:rPr kumimoji="1" lang="en-US" altLang="zh-CN" sz="32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)</m:t>
                      </m:r>
                      <m:r>
                        <a:rPr kumimoji="1" lang="en-US" altLang="zh-CN" sz="3200" i="1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sz="32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sz="32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3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𝑒𝑟𝑟𝑜𝑟</m:t>
                              </m:r>
                            </m:e>
                            <m:e>
                              <m:r>
                                <a:rPr kumimoji="1" lang="en-US" altLang="zh-CN" sz="3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32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𝑝</m:t>
                          </m:r>
                          <m:r>
                            <a:rPr kumimoji="1" lang="en-US" altLang="zh-CN" sz="32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kumimoji="1" lang="en-US" altLang="zh-CN" sz="32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kumimoji="1" lang="en-US" altLang="zh-CN" sz="32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kumimoji="1" lang="en-US" altLang="zh-CN" sz="32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32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kumimoji="1" lang="zh-CN" altLang="en-US" sz="3200" i="1" dirty="0">
                  <a:solidFill>
                    <a:srgbClr val="09405E"/>
                  </a:solidFill>
                  <a:latin typeface="Cambria Math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582" y="3536950"/>
                <a:ext cx="5921173" cy="12915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686876" y="6106554"/>
                <a:ext cx="3116879" cy="731611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mr-IN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acc>
                            <m:accPr>
                              <m:chr m:val="̂"/>
                              <m:ctrlP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kumimoji="1" lang="mr-IN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kumimoji="1" lang="mr-IN" altLang="zh-CN" sz="280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80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𝑅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𝑐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r>
                            <a:rPr kumimoji="1" lang="en-US" altLang="zh-CN" sz="2800" b="1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876" y="6106554"/>
                <a:ext cx="3116879" cy="73161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14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最小风险</a:t>
            </a:r>
            <a:r>
              <a:rPr lang="zh-CN" altLang="en-US" dirty="0" smtClean="0"/>
              <a:t>决策 </a:t>
            </a:r>
            <a:r>
              <a:rPr lang="en-US" altLang="zh-CN" dirty="0" smtClean="0"/>
              <a:t>vs. </a:t>
            </a:r>
            <a:r>
              <a:rPr lang="zh-CN" altLang="en-US" dirty="0" smtClean="0"/>
              <a:t>最小错误率决策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561763" cy="514475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 smtClean="0">
                <a:solidFill>
                  <a:srgbClr val="002060"/>
                </a:solidFill>
              </a:rPr>
              <a:t>当损失函数为</a:t>
            </a:r>
            <a:r>
              <a:rPr lang="en-US" altLang="zh-CN" dirty="0" smtClean="0">
                <a:solidFill>
                  <a:srgbClr val="002060"/>
                </a:solidFill>
              </a:rPr>
              <a:t>0-1</a:t>
            </a:r>
            <a:r>
              <a:rPr lang="zh-CN" altLang="en-US" dirty="0" smtClean="0">
                <a:solidFill>
                  <a:srgbClr val="002060"/>
                </a:solidFill>
              </a:rPr>
              <a:t>损失时，</a:t>
            </a:r>
            <a:endParaRPr lang="en-US" altLang="zh-CN" dirty="0" smtClean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solidFill>
                  <a:srgbClr val="002060"/>
                </a:solidFill>
              </a:rPr>
              <a:t>条件风险为：</a:t>
            </a:r>
            <a:endParaRPr lang="en-US" altLang="zh-CN" dirty="0" smtClean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dirty="0" smtClean="0"/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 smtClean="0"/>
              <a:t>等于错误率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 smtClean="0"/>
              <a:t>此时最小风险决策等价于最小</a:t>
            </a:r>
            <a:r>
              <a:rPr lang="zh-CN" altLang="en-US" dirty="0"/>
              <a:t>无错</a:t>
            </a:r>
            <a:r>
              <a:rPr lang="zh-CN" altLang="en-US" dirty="0" smtClean="0"/>
              <a:t>率决策。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 smtClean="0"/>
              <a:t>但一般情况下，</a:t>
            </a:r>
            <a:r>
              <a:rPr lang="zh-CN" altLang="en-US" dirty="0"/>
              <a:t>最小风险</a:t>
            </a:r>
            <a:r>
              <a:rPr lang="zh-CN" altLang="en-US" dirty="0" smtClean="0"/>
              <a:t>决策用途更广。</a:t>
            </a:r>
            <a:endParaRPr lang="en-US" altLang="zh-CN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1030671" y="2234457"/>
                <a:ext cx="10537500" cy="118603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𝑅</m:t>
                      </m:r>
                      <m:r>
                        <a:rPr kumimoji="1"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kumimoji="1"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𝑐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|</m:t>
                      </m:r>
                      <m:r>
                        <a:rPr kumimoji="1" lang="en-US" altLang="zh-CN" sz="2800" b="1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)</m:t>
                      </m:r>
                      <m:r>
                        <a:rPr kumimoji="1"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𝑐𝑦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≠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/>
                        <m:e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=1−</m:t>
                      </m:r>
                      <m:r>
                        <a:rPr kumimoji="1"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𝑌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𝑐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|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𝒙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71" y="2234457"/>
                <a:ext cx="10537500" cy="11860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923044" y="877210"/>
                <a:ext cx="3545714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altLang="zh-CN" sz="280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044" y="877210"/>
                <a:ext cx="3545714" cy="10534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828792" y="3720139"/>
                <a:ext cx="46133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𝑒𝑟𝑟𝑜𝑟</m:t>
                          </m:r>
                        </m:e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=1−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𝑌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𝑐</m:t>
                          </m:r>
                        </m:e>
                        <m:e>
                          <m:r>
                            <a:rPr kumimoji="1"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kumimoji="1" lang="zh-CN" altLang="en-US" sz="2800" i="1" dirty="0">
                  <a:solidFill>
                    <a:srgbClr val="09405E"/>
                  </a:solidFill>
                  <a:latin typeface="Cambria Math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792" y="3720139"/>
                <a:ext cx="4613314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6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例：选课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课程分为</a:t>
                </a:r>
                <a:r>
                  <a:rPr kumimoji="1" lang="en-US" altLang="zh-CN" dirty="0" smtClean="0"/>
                  <a:t>2</a:t>
                </a:r>
                <a:r>
                  <a:rPr kumimoji="1" lang="zh-CN" altLang="en-US" dirty="0" smtClean="0"/>
                  <a:t>种：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𝑌</m:t>
                    </m:r>
                  </m:oMath>
                </a14:m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r>
                  <a:rPr kumimoji="1" lang="zh-CN" altLang="en-US" dirty="0" smtClean="0"/>
                  <a:t>课堂是否有趣：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</a:rPr>
                      <m:t>𝑋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r>
                  <a:rPr kumimoji="1" lang="zh-CN" altLang="en-US" dirty="0" smtClean="0"/>
                  <a:t>条件概率</a:t>
                </a:r>
                <a:endParaRPr kumimoji="1" lang="en-US" altLang="zh-CN" dirty="0" smtClean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5661088"/>
                  </p:ext>
                </p:extLst>
              </p:nvPr>
            </p:nvGraphicFramePr>
            <p:xfrm>
              <a:off x="1021907" y="1707313"/>
              <a:ext cx="7547935" cy="1036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37981"/>
                    <a:gridCol w="2732568"/>
                    <a:gridCol w="2477386"/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课程质量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好（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）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差（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）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概率（先验）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0.6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0.4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5661088"/>
                  </p:ext>
                </p:extLst>
              </p:nvPr>
            </p:nvGraphicFramePr>
            <p:xfrm>
              <a:off x="1021907" y="1707313"/>
              <a:ext cx="7547935" cy="1036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37981"/>
                    <a:gridCol w="2732568"/>
                    <a:gridCol w="2477386"/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课程质量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38" t="-11628" r="-91295" b="-1302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4668" t="-11628" r="-491" b="-130233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概率（先验）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0.6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0.4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078864"/>
                  </p:ext>
                </p:extLst>
              </p:nvPr>
            </p:nvGraphicFramePr>
            <p:xfrm>
              <a:off x="1021907" y="4514795"/>
              <a:ext cx="8568661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28828"/>
                    <a:gridCol w="2264735"/>
                    <a:gridCol w="2775098"/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0" i="1" smtClean="0">
                                    <a:solidFill>
                                      <a:srgbClr val="094162"/>
                                    </a:solidFill>
                                    <a:latin typeface="Cambria Math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is-IS" altLang="zh-CN" sz="2800" b="0" i="1" smtClean="0">
                                        <a:solidFill>
                                          <a:srgbClr val="094162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94162"/>
                                        </a:solidFill>
                                        <a:latin typeface="Cambria Math" charset="0"/>
                                      </a:rPr>
                                      <m:t>𝑋</m:t>
                                    </m:r>
                                    <m:r>
                                      <a:rPr lang="en-US" altLang="zh-CN" sz="2800" b="0" i="1" smtClean="0">
                                        <a:solidFill>
                                          <a:srgbClr val="094162"/>
                                        </a:solidFill>
                                        <a:latin typeface="Cambria Math" charset="0"/>
                                      </a:rPr>
                                      <m:t>|</m:t>
                                    </m:r>
                                    <m:r>
                                      <a:rPr lang="en-US" altLang="zh-CN" sz="2800" b="0" i="1" smtClean="0">
                                        <a:solidFill>
                                          <a:srgbClr val="094162"/>
                                        </a:solidFill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课程质量好</a:t>
                          </a:r>
                          <a:endParaRPr lang="en-US" altLang="zh-CN" sz="2800" dirty="0" smtClean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  <a:p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）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课程质量差</a:t>
                          </a:r>
                          <a:endParaRPr lang="en-US" altLang="zh-CN" sz="2800" dirty="0" smtClean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  <a:p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）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课堂有趣（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）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800" dirty="0" smtClean="0">
                              <a:solidFill>
                                <a:srgbClr val="094162"/>
                              </a:solidFill>
                            </a:rPr>
                            <a:t>0.8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800" dirty="0" smtClean="0">
                              <a:solidFill>
                                <a:srgbClr val="094162"/>
                              </a:solidFill>
                            </a:rPr>
                            <a:t>0.1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课堂无聊（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）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800" dirty="0" smtClean="0">
                              <a:solidFill>
                                <a:srgbClr val="094162"/>
                              </a:solidFill>
                            </a:rPr>
                            <a:t>0.2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800" dirty="0" smtClean="0">
                              <a:solidFill>
                                <a:srgbClr val="094162"/>
                              </a:solidFill>
                            </a:rPr>
                            <a:t>0.9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078864"/>
                  </p:ext>
                </p:extLst>
              </p:nvPr>
            </p:nvGraphicFramePr>
            <p:xfrm>
              <a:off x="1021907" y="4514795"/>
              <a:ext cx="8568661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28828"/>
                    <a:gridCol w="2264735"/>
                    <a:gridCol w="2775098"/>
                  </a:tblGrid>
                  <a:tr h="9448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73" t="-6452" r="-143351" b="-1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5914" t="-6452" r="-123118" b="-1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8772" t="-6452" r="-439" b="-129032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73" t="-191860" r="-143351" b="-1325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800" dirty="0" smtClean="0">
                              <a:solidFill>
                                <a:srgbClr val="094162"/>
                              </a:solidFill>
                            </a:rPr>
                            <a:t>0.8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800" dirty="0" smtClean="0">
                              <a:solidFill>
                                <a:srgbClr val="094162"/>
                              </a:solidFill>
                            </a:rPr>
                            <a:t>0.1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73" t="-295294" r="-143351" b="-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800" dirty="0" smtClean="0">
                              <a:solidFill>
                                <a:srgbClr val="094162"/>
                              </a:solidFill>
                            </a:rPr>
                            <a:t>0.2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800" dirty="0" smtClean="0">
                              <a:solidFill>
                                <a:srgbClr val="094162"/>
                              </a:solidFill>
                            </a:rPr>
                            <a:t>0.9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0609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例：选课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损失函数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 smtClean="0"/>
              <a:t>听了一次课后，发现课堂有趣，则最小风险决策？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388432"/>
                  </p:ext>
                </p:extLst>
              </p:nvPr>
            </p:nvGraphicFramePr>
            <p:xfrm>
              <a:off x="2958469" y="1147763"/>
              <a:ext cx="6802219" cy="20040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76787"/>
                    <a:gridCol w="2073349"/>
                    <a:gridCol w="2052083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0" i="1" smtClean="0">
                                    <a:solidFill>
                                      <a:srgbClr val="094162"/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is-IS" altLang="zh-CN" sz="2800" b="0" i="1" smtClean="0">
                                        <a:solidFill>
                                          <a:srgbClr val="094162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94162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2800" b="0" i="1" smtClean="0">
                                        <a:solidFill>
                                          <a:srgbClr val="094162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solidFill>
                                              <a:srgbClr val="094162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solidFill>
                                              <a:srgbClr val="094162"/>
                                            </a:solidFill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课程质量好</a:t>
                          </a:r>
                          <a:endParaRPr lang="en-US" altLang="zh-CN" sz="2800" dirty="0" smtClean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  <a:p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）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课程质量差</a:t>
                          </a:r>
                          <a:endParaRPr lang="en-US" altLang="zh-CN" sz="2800" dirty="0" smtClean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  <a:p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）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选课（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kumimoji="1" lang="zh-CN" altLang="en-US" sz="28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8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）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800" dirty="0" smtClean="0">
                              <a:solidFill>
                                <a:srgbClr val="094162"/>
                              </a:solidFill>
                            </a:rPr>
                            <a:t>0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800" dirty="0" smtClean="0">
                              <a:solidFill>
                                <a:srgbClr val="094162"/>
                              </a:solidFill>
                            </a:rPr>
                            <a:t>10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退课（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kumimoji="1" lang="zh-CN" altLang="en-US" sz="28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8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zh-CN" altLang="en-US" sz="28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）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800" dirty="0" smtClean="0">
                              <a:solidFill>
                                <a:srgbClr val="094162"/>
                              </a:solidFill>
                            </a:rPr>
                            <a:t>20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800" dirty="0" smtClean="0">
                              <a:solidFill>
                                <a:srgbClr val="094162"/>
                              </a:solidFill>
                            </a:rPr>
                            <a:t>0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388432"/>
                  </p:ext>
                </p:extLst>
              </p:nvPr>
            </p:nvGraphicFramePr>
            <p:xfrm>
              <a:off x="2958469" y="1147763"/>
              <a:ext cx="6802219" cy="20040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76787"/>
                    <a:gridCol w="2073349"/>
                    <a:gridCol w="2052083"/>
                  </a:tblGrid>
                  <a:tr h="9448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27" t="-6410" r="-154318" b="-1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29706" t="-6410" r="-99706" b="-1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31751" t="-6410" r="-593" b="-128846"/>
                          </a:stretch>
                        </a:blipFill>
                      </a:tcPr>
                    </a:tc>
                  </a:tr>
                  <a:tr h="5295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27" t="-190805" r="-154318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800" dirty="0" smtClean="0">
                              <a:solidFill>
                                <a:srgbClr val="094162"/>
                              </a:solidFill>
                            </a:rPr>
                            <a:t>0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800" dirty="0" smtClean="0">
                              <a:solidFill>
                                <a:srgbClr val="094162"/>
                              </a:solidFill>
                            </a:rPr>
                            <a:t>10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</a:tr>
                  <a:tr h="5295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27" t="-290805" r="-154318" b="-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800" dirty="0" smtClean="0">
                              <a:solidFill>
                                <a:srgbClr val="094162"/>
                              </a:solidFill>
                            </a:rPr>
                            <a:t>20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800" dirty="0" smtClean="0">
                              <a:solidFill>
                                <a:srgbClr val="094162"/>
                              </a:solidFill>
                            </a:rPr>
                            <a:t>0</a:t>
                          </a:r>
                          <a:endParaRPr lang="zh-CN" altLang="en-US" sz="28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014461" y="4164781"/>
                <a:ext cx="4992008" cy="102470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𝑅</m:t>
                      </m:r>
                      <m:r>
                        <a:rPr kumimoji="1"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kumimoji="1"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𝑐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|</m:t>
                      </m:r>
                      <m:r>
                        <a:rPr kumimoji="1" lang="en-US" altLang="zh-CN" sz="2800" b="1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)</m:t>
                      </m:r>
                      <m:r>
                        <a:rPr kumimoji="1"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𝑐𝑦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61" y="4164781"/>
                <a:ext cx="4992008" cy="10247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69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贝叶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斯最优分类器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概率密度函数的参数估计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朴素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贝叶斯分类器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高斯判别分析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496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课堂有趣，课程质量后验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-233660" y="1982943"/>
                <a:ext cx="8041759" cy="908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=1|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e>
                      </m:d>
                      <m:r>
                        <a:rPr lang="en-US" altLang="zh-CN" sz="2800" b="1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0.8</m:t>
                          </m:r>
                          <m:r>
                            <a:rPr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0.6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0.8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0.6</m:t>
                          </m:r>
                          <m:r>
                            <a:rPr lang="en-US" altLang="zh-CN" sz="28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0.1</m:t>
                          </m:r>
                          <m:r>
                            <a:rPr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0.4</m:t>
                          </m:r>
                        </m:den>
                      </m:f>
                      <m:r>
                        <a:rPr lang="en-US" altLang="zh-CN" sz="2800" b="0" i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=0.92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3660" y="1982943"/>
                <a:ext cx="8041759" cy="90896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8191093"/>
                  </p:ext>
                </p:extLst>
              </p:nvPr>
            </p:nvGraphicFramePr>
            <p:xfrm>
              <a:off x="6006469" y="967834"/>
              <a:ext cx="5825460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37981"/>
                    <a:gridCol w="1711842"/>
                    <a:gridCol w="1775637"/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课程质量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好（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0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）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差（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0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）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概率（先验）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0.6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0.4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8191093"/>
                  </p:ext>
                </p:extLst>
              </p:nvPr>
            </p:nvGraphicFramePr>
            <p:xfrm>
              <a:off x="6006469" y="967834"/>
              <a:ext cx="5825460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37981"/>
                    <a:gridCol w="1711842"/>
                    <a:gridCol w="1775637"/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课程质量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37011" t="-7576" r="-104626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28866" t="-7576" r="-1031" b="-125758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概率（先验）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0.6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0.4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5810562"/>
                  </p:ext>
                </p:extLst>
              </p:nvPr>
            </p:nvGraphicFramePr>
            <p:xfrm>
              <a:off x="5937357" y="4347237"/>
              <a:ext cx="5963684" cy="149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61265"/>
                    <a:gridCol w="1616149"/>
                    <a:gridCol w="1786270"/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rgbClr val="094162"/>
                                    </a:solidFill>
                                    <a:latin typeface="Cambria Math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is-IS" altLang="zh-CN" sz="2000" b="0" i="1" smtClean="0">
                                        <a:solidFill>
                                          <a:srgbClr val="094162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94162"/>
                                        </a:solidFill>
                                        <a:latin typeface="Cambria Math" charset="0"/>
                                      </a:rPr>
                                      <m:t>𝑋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94162"/>
                                        </a:solidFill>
                                        <a:latin typeface="Cambria Math" charset="0"/>
                                      </a:rPr>
                                      <m:t>|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94162"/>
                                        </a:solidFill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课程质量好</a:t>
                          </a:r>
                          <a:endParaRPr lang="en-US" altLang="zh-CN" sz="2000" dirty="0" smtClean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  <a:p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0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）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课程质量差</a:t>
                          </a:r>
                          <a:endParaRPr lang="en-US" altLang="zh-CN" sz="2000" dirty="0" smtClean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  <a:p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0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）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课堂有趣（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0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）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 smtClean="0">
                              <a:solidFill>
                                <a:srgbClr val="094162"/>
                              </a:solidFill>
                            </a:rPr>
                            <a:t>0.8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 smtClean="0">
                              <a:solidFill>
                                <a:srgbClr val="094162"/>
                              </a:solidFill>
                            </a:rPr>
                            <a:t>0.1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课堂无聊（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0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）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 smtClean="0">
                              <a:solidFill>
                                <a:srgbClr val="094162"/>
                              </a:solidFill>
                            </a:rPr>
                            <a:t>0.2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 smtClean="0">
                              <a:solidFill>
                                <a:srgbClr val="094162"/>
                              </a:solidFill>
                            </a:rPr>
                            <a:t>0.9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5810562"/>
                  </p:ext>
                </p:extLst>
              </p:nvPr>
            </p:nvGraphicFramePr>
            <p:xfrm>
              <a:off x="5937357" y="4347237"/>
              <a:ext cx="5963684" cy="1493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61265"/>
                    <a:gridCol w="1616149"/>
                    <a:gridCol w="1786270"/>
                  </a:tblGrid>
                  <a:tr h="7010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38" t="-4348" r="-133254" b="-12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9245" t="-4348" r="-111698" b="-12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33673" t="-4348" r="-680" b="-128696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38" t="-181818" r="-133254" b="-1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 smtClean="0">
                              <a:solidFill>
                                <a:srgbClr val="094162"/>
                              </a:solidFill>
                            </a:rPr>
                            <a:t>0.8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 smtClean="0">
                              <a:solidFill>
                                <a:srgbClr val="094162"/>
                              </a:solidFill>
                            </a:rPr>
                            <a:t>0.1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38" t="-286154" r="-133254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 smtClean="0">
                              <a:solidFill>
                                <a:srgbClr val="094162"/>
                              </a:solidFill>
                            </a:rPr>
                            <a:t>0.2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 smtClean="0">
                              <a:solidFill>
                                <a:srgbClr val="094162"/>
                              </a:solidFill>
                            </a:rPr>
                            <a:t>0.9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-233661" y="3156256"/>
                <a:ext cx="8041759" cy="908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=0|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e>
                      </m:d>
                      <m:r>
                        <a:rPr lang="en-US" altLang="zh-CN" sz="2800" b="1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0.1</m:t>
                          </m:r>
                          <m:r>
                            <a:rPr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0.4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0.8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0.6</m:t>
                          </m:r>
                          <m:r>
                            <a:rPr lang="en-US" altLang="zh-CN" sz="28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0.1</m:t>
                          </m:r>
                          <m:r>
                            <a:rPr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0.4</m:t>
                          </m:r>
                        </m:den>
                      </m:f>
                      <m:r>
                        <a:rPr lang="en-US" altLang="zh-CN" sz="2800" b="0" i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=0.08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3661" y="3156256"/>
                <a:ext cx="8041759" cy="90896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20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课堂有趣，课程质量后验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选课的风险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退课的风险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-1265020" y="1760314"/>
                <a:ext cx="804175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is-I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=1|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e>
                      </m:d>
                      <m:r>
                        <a:rPr lang="en-US" altLang="zh-CN" sz="2400" b="0" i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=0.92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5020" y="1760314"/>
                <a:ext cx="8041759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-1265019" y="2478845"/>
                <a:ext cx="804175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is-I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=0|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e>
                      </m:d>
                      <m:r>
                        <a:rPr lang="en-US" altLang="zh-CN" sz="2400" b="0" i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=0.08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5019" y="2478845"/>
                <a:ext cx="8041759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2104928"/>
                  </p:ext>
                </p:extLst>
              </p:nvPr>
            </p:nvGraphicFramePr>
            <p:xfrm>
              <a:off x="6776739" y="1430480"/>
              <a:ext cx="4943630" cy="15100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60188"/>
                    <a:gridCol w="1499190"/>
                    <a:gridCol w="1584252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rgbClr val="094162"/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is-IS" altLang="zh-CN" sz="2000" b="0" i="1" smtClean="0">
                                        <a:solidFill>
                                          <a:srgbClr val="094162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94162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rgbClr val="094162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000" b="0" i="1" smtClean="0">
                                            <a:solidFill>
                                              <a:srgbClr val="094162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solidFill>
                                              <a:srgbClr val="094162"/>
                                            </a:solidFill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课程质量好</a:t>
                          </a:r>
                          <a:endParaRPr lang="en-US" altLang="zh-CN" sz="2000" dirty="0" smtClean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  <a:p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0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）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课程质量差</a:t>
                          </a:r>
                          <a:endParaRPr lang="en-US" altLang="zh-CN" sz="2000" dirty="0" smtClean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  <a:p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（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0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）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选课（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kumimoji="1" lang="zh-CN" altLang="en-US" sz="20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kumimoji="1" lang="en-US" altLang="zh-CN" sz="20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）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 smtClean="0">
                              <a:solidFill>
                                <a:srgbClr val="094162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 smtClean="0">
                              <a:solidFill>
                                <a:srgbClr val="094162"/>
                              </a:solidFill>
                            </a:rPr>
                            <a:t>10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退课（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kumimoji="1" lang="zh-CN" altLang="en-US" sz="20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kumimoji="1" lang="en-US" altLang="zh-CN" sz="20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zh-CN" altLang="en-US" sz="20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）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 smtClean="0">
                              <a:solidFill>
                                <a:srgbClr val="094162"/>
                              </a:solidFill>
                            </a:rPr>
                            <a:t>20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 smtClean="0">
                              <a:solidFill>
                                <a:srgbClr val="094162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2104928"/>
                  </p:ext>
                </p:extLst>
              </p:nvPr>
            </p:nvGraphicFramePr>
            <p:xfrm>
              <a:off x="6776739" y="1430480"/>
              <a:ext cx="4943630" cy="15100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60188"/>
                    <a:gridCol w="1499190"/>
                    <a:gridCol w="1584252"/>
                  </a:tblGrid>
                  <a:tr h="7010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27" t="-4310" r="-166013" b="-1301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24797" t="-4310" r="-106504" b="-1301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12692" t="-4310" r="-769" b="-130172"/>
                          </a:stretch>
                        </a:blipFill>
                      </a:tcPr>
                    </a:tc>
                  </a:tr>
                  <a:tr h="40449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27" t="-183333" r="-166013" b="-12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 smtClean="0">
                              <a:solidFill>
                                <a:srgbClr val="094162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 smtClean="0">
                              <a:solidFill>
                                <a:srgbClr val="094162"/>
                              </a:solidFill>
                            </a:rPr>
                            <a:t>10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</a:tr>
                  <a:tr h="40449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27" t="-279104" r="-166013" b="-268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 smtClean="0">
                              <a:solidFill>
                                <a:srgbClr val="094162"/>
                              </a:solidFill>
                            </a:rPr>
                            <a:t>20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 smtClean="0">
                              <a:solidFill>
                                <a:srgbClr val="094162"/>
                              </a:solidFill>
                            </a:rPr>
                            <a:t>0</a:t>
                          </a:r>
                          <a:endParaRPr lang="zh-CN" altLang="en-US" sz="20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1099522" y="3988875"/>
                <a:ext cx="7963398" cy="89159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𝑅</m:t>
                      </m:r>
                      <m:d>
                        <m:dPr>
                          <m:ctrlPr>
                            <a:rPr kumimoji="1" lang="en-US" altLang="zh-CN" sz="24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4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𝑐</m:t>
                          </m:r>
                        </m:e>
                        <m:e>
                          <m:r>
                            <a:rPr kumimoji="1" lang="en-US" altLang="zh-CN" sz="2400" b="1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𝑐𝑦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>
                          <a:solidFill>
                            <a:srgbClr val="002060"/>
                          </a:solidFill>
                          <a:latin typeface="Cambria Math" charset="0"/>
                        </a:rPr>
                        <m:t>0.92</m:t>
                      </m:r>
                      <m:r>
                        <a:rPr lang="en-US" altLang="zh-CN" sz="2400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0+0.08×10=0.8</m:t>
                      </m:r>
                    </m:oMath>
                  </m:oMathPara>
                </a14:m>
                <a:endParaRPr lang="zh-CN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522" y="3988875"/>
                <a:ext cx="7963398" cy="89159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1115237" y="5750309"/>
                <a:ext cx="8133317" cy="89159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𝑅</m:t>
                      </m:r>
                      <m:d>
                        <m:dPr>
                          <m:ctrlPr>
                            <a:rPr kumimoji="1" lang="en-US" altLang="zh-CN" sz="24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4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𝑐</m:t>
                          </m:r>
                        </m:e>
                        <m:e>
                          <m:r>
                            <a:rPr kumimoji="1" lang="en-US" altLang="zh-CN" sz="2400" b="1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𝑐𝑦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2400" b="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>
                          <a:solidFill>
                            <a:srgbClr val="002060"/>
                          </a:solidFill>
                          <a:latin typeface="Cambria Math" charset="0"/>
                        </a:rPr>
                        <m:t>0.92</m:t>
                      </m:r>
                      <m:r>
                        <a:rPr lang="en-US" altLang="zh-CN" sz="2400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20+0.08×0=18.4</m:t>
                      </m:r>
                    </m:oMath>
                  </m:oMathPara>
                </a14:m>
                <a:endParaRPr lang="zh-CN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37" y="5750309"/>
                <a:ext cx="8133317" cy="89159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17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引入拒识的决策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292822" cy="5237271"/>
              </a:xfrm>
            </p:spPr>
            <p:txBody>
              <a:bodyPr/>
              <a:lstStyle/>
              <a:p>
                <a:pPr indent="-284400"/>
                <a:r>
                  <a:rPr lang="zh-CN" altLang="en-US" dirty="0" smtClean="0"/>
                  <a:t>在必要情况下，分类器对于某些样本可以拒绝给出一个输出结果（例如转交给人工处理）。</a:t>
                </a:r>
                <a:endParaRPr lang="en-US" altLang="zh-CN" dirty="0" smtClean="0"/>
              </a:p>
              <a:p>
                <a:pPr lvl="1" indent="-284400"/>
                <a:r>
                  <a:rPr lang="zh-CN" altLang="en-US" dirty="0">
                    <a:latin typeface="微软雅黑" charset="-122"/>
                    <a:ea typeface="微软雅黑" charset="-122"/>
                  </a:rPr>
                  <a:t>如后验概率接近的情况下，拒绝做</a:t>
                </a:r>
                <a:r>
                  <a:rPr lang="zh-CN" altLang="en-US" dirty="0" smtClean="0">
                    <a:latin typeface="微软雅黑" charset="-122"/>
                    <a:ea typeface="微软雅黑" charset="-122"/>
                  </a:rPr>
                  <a:t>判决</a:t>
                </a:r>
                <a:endParaRPr lang="en-US" altLang="zh-CN" dirty="0" smtClean="0">
                  <a:latin typeface="微软雅黑" charset="-122"/>
                  <a:ea typeface="微软雅黑" charset="-122"/>
                </a:endParaRPr>
              </a:p>
              <a:p>
                <a:pPr lvl="1" indent="-284400"/>
                <a:endParaRPr kumimoji="1" lang="en-US" altLang="zh-CN" dirty="0" smtClean="0">
                  <a:latin typeface="微软雅黑" charset="-122"/>
                  <a:ea typeface="微软雅黑" charset="-122"/>
                </a:endParaRPr>
              </a:p>
              <a:p>
                <a:pPr indent="-284400">
                  <a:lnSpc>
                    <a:spcPct val="125000"/>
                  </a:lnSpc>
                </a:pPr>
                <a:r>
                  <a:rPr lang="zh-CN" altLang="en-US" dirty="0" smtClean="0"/>
                  <a:t>拒</a:t>
                </a:r>
                <a:r>
                  <a:rPr lang="zh-CN" altLang="en-US" dirty="0"/>
                  <a:t>识（</a:t>
                </a:r>
                <a:r>
                  <a:rPr lang="en-US" altLang="zh-CN" dirty="0"/>
                  <a:t>reject</a:t>
                </a:r>
                <a:r>
                  <a:rPr lang="zh-CN" altLang="en-US" dirty="0" smtClean="0"/>
                  <a:t>）：分类</a:t>
                </a:r>
                <a:r>
                  <a:rPr lang="zh-CN" altLang="en-US" dirty="0"/>
                  <a:t>器可以拒绝将样本判</a:t>
                </a:r>
                <a:r>
                  <a:rPr lang="zh-CN" altLang="en-US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zh-CN" altLang="en-US" dirty="0" smtClean="0"/>
                  <a:t>个</a:t>
                </a:r>
                <a:r>
                  <a:rPr lang="zh-CN" altLang="en-US" dirty="0"/>
                  <a:t>类别中的任何一类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indent="-284400">
                  <a:lnSpc>
                    <a:spcPct val="125000"/>
                  </a:lnSpc>
                </a:pPr>
                <a:endParaRPr lang="en-US" altLang="zh-CN" dirty="0" smtClean="0"/>
              </a:p>
              <a:p>
                <a:pPr indent="-284400">
                  <a:lnSpc>
                    <a:spcPct val="125000"/>
                  </a:lnSpc>
                </a:pPr>
                <a:r>
                  <a:rPr lang="zh-CN" altLang="en-US" dirty="0" smtClean="0"/>
                  <a:t>此时损失</a:t>
                </a:r>
                <a:r>
                  <a:rPr lang="zh-CN" altLang="en-US" dirty="0"/>
                  <a:t>的</a:t>
                </a:r>
                <a:r>
                  <a:rPr lang="zh-CN" altLang="en-US" dirty="0" smtClean="0"/>
                  <a:t>定义为：</a:t>
                </a:r>
                <a:endParaRPr lang="en-US" altLang="zh-CN" dirty="0" smtClean="0"/>
              </a:p>
              <a:p>
                <a:pPr indent="-284400">
                  <a:lnSpc>
                    <a:spcPct val="125000"/>
                  </a:lnSpc>
                </a:pPr>
                <a:endParaRPr kumimoji="1" lang="en-US" altLang="zh-CN" dirty="0"/>
              </a:p>
              <a:p>
                <a:pPr indent="-284400">
                  <a:lnSpc>
                    <a:spcPct val="125000"/>
                  </a:lnSpc>
                </a:pPr>
                <a:r>
                  <a:rPr lang="zh-CN" altLang="en-US" dirty="0" smtClean="0"/>
                  <a:t>拒</a:t>
                </a:r>
                <a:r>
                  <a:rPr lang="zh-CN" altLang="en-US" dirty="0"/>
                  <a:t>识</a:t>
                </a:r>
                <a:r>
                  <a:rPr lang="zh-CN" altLang="en-US" dirty="0" smtClean="0"/>
                  <a:t>代价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dirty="0" smtClean="0"/>
                  <a:t>必须小于</a:t>
                </a:r>
                <a:r>
                  <a:rPr lang="zh-CN" altLang="en-US" dirty="0"/>
                  <a:t>错分代价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dirty="0"/>
                  <a:t>，</a:t>
                </a:r>
                <a:r>
                  <a:rPr lang="zh-CN" altLang="en-US" dirty="0" smtClean="0"/>
                  <a:t>否则永远不会</a:t>
                </a:r>
                <a:r>
                  <a:rPr lang="zh-CN" altLang="en-US" dirty="0"/>
                  <a:t>对样本拒</a:t>
                </a:r>
                <a:r>
                  <a:rPr lang="zh-CN" altLang="en-US" dirty="0" smtClean="0"/>
                  <a:t>识。</a:t>
                </a:r>
                <a:endParaRPr lang="en-US" altLang="zh-CN" dirty="0" smtClean="0"/>
              </a:p>
              <a:p>
                <a:pPr indent="-284400">
                  <a:lnSpc>
                    <a:spcPct val="125000"/>
                  </a:lnSpc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292822" cy="5237271"/>
              </a:xfrm>
              <a:blipFill rotWithShape="0">
                <a:blip r:embed="rId2"/>
                <a:stretch>
                  <a:fillRect l="-917" t="-1979" r="-3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109178" y="3644524"/>
                <a:ext cx="3753976" cy="1467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𝑟𝑒𝑗𝑒𝑐𝑡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178" y="3644524"/>
                <a:ext cx="3753976" cy="14679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58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引入拒识的决策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292822" cy="5237271"/>
          </a:xfrm>
        </p:spPr>
        <p:txBody>
          <a:bodyPr/>
          <a:lstStyle/>
          <a:p>
            <a:pPr indent="-284400">
              <a:lnSpc>
                <a:spcPct val="125000"/>
              </a:lnSpc>
            </a:pPr>
            <a:r>
              <a:rPr kumimoji="1" lang="zh-CN" altLang="en-US" dirty="0" smtClean="0">
                <a:latin typeface="微软雅黑" charset="-122"/>
                <a:ea typeface="微软雅黑" charset="-122"/>
              </a:rPr>
              <a:t>引入</a:t>
            </a:r>
            <a:r>
              <a:rPr lang="zh-CN" altLang="en-US" dirty="0" smtClean="0"/>
              <a:t>拒</a:t>
            </a:r>
            <a:r>
              <a:rPr lang="zh-CN" altLang="en-US" dirty="0"/>
              <a:t>识（</a:t>
            </a:r>
            <a:r>
              <a:rPr lang="en-US" altLang="zh-CN" dirty="0"/>
              <a:t>reject</a:t>
            </a:r>
            <a:r>
              <a:rPr lang="zh-CN" altLang="en-US" dirty="0" smtClean="0"/>
              <a:t>）的损失函数：</a:t>
            </a:r>
            <a:endParaRPr lang="en-US" altLang="zh-CN" dirty="0" smtClean="0"/>
          </a:p>
          <a:p>
            <a:pPr indent="-284400">
              <a:lnSpc>
                <a:spcPct val="125000"/>
              </a:lnSpc>
            </a:pPr>
            <a:endParaRPr kumimoji="1" lang="en-US" altLang="zh-CN" sz="2000" dirty="0"/>
          </a:p>
          <a:p>
            <a:pPr indent="-284400">
              <a:lnSpc>
                <a:spcPct val="125000"/>
              </a:lnSpc>
            </a:pPr>
            <a:endParaRPr lang="en-US" altLang="zh-CN" dirty="0" smtClean="0"/>
          </a:p>
          <a:p>
            <a:pPr indent="-284400">
              <a:lnSpc>
                <a:spcPct val="125000"/>
              </a:lnSpc>
            </a:pPr>
            <a:r>
              <a:rPr lang="zh-CN" altLang="en-US" dirty="0" smtClean="0"/>
              <a:t>此时条件风险为：</a:t>
            </a:r>
            <a:endParaRPr lang="en-US" altLang="zh-CN" dirty="0" smtClean="0"/>
          </a:p>
          <a:p>
            <a:pPr indent="-284400">
              <a:lnSpc>
                <a:spcPct val="125000"/>
              </a:lnSpc>
            </a:pPr>
            <a:endParaRPr lang="en-US" altLang="zh-CN" dirty="0" smtClean="0"/>
          </a:p>
          <a:p>
            <a:pPr indent="-284400">
              <a:lnSpc>
                <a:spcPct val="125000"/>
              </a:lnSpc>
            </a:pPr>
            <a:r>
              <a:rPr lang="zh-CN" altLang="en-US" dirty="0" smtClean="0"/>
              <a:t>所以</a:t>
            </a:r>
            <a:r>
              <a:rPr lang="zh-CN" altLang="en-US" dirty="0"/>
              <a:t>在引入拒识的情况下，最小风险决策为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009695" y="751114"/>
                <a:ext cx="3753976" cy="1467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  <m:r>
                                      <a:rPr lang="en-US" altLang="zh-C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𝑟𝑒𝑗𝑒𝑐𝑡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695" y="751114"/>
                <a:ext cx="3753976" cy="14679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726121" y="2615729"/>
                <a:ext cx="7210820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𝑅</m:t>
                      </m:r>
                      <m:r>
                        <a:rPr kumimoji="1"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kumimoji="1"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𝑐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|</m:t>
                      </m:r>
                      <m:r>
                        <a:rPr kumimoji="1" lang="en-US" altLang="zh-CN" sz="2800" b="1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)</m:t>
                      </m:r>
                      <m:r>
                        <a:rPr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s-IS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𝑃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𝑌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𝑐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|</m:t>
                                    </m:r>
                                    <m:r>
                                      <a:rPr lang="en-US" altLang="zh-CN" sz="2800" b="1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  <m: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𝑐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=1,2,…,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𝑟𝑒𝑗𝑒𝑐𝑡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121" y="2615729"/>
                <a:ext cx="7210820" cy="10534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19034" y="4697200"/>
                <a:ext cx="11762644" cy="1687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mr-IN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kumimoji="1" lang="mr-IN" altLang="zh-CN" sz="280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𝑅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𝑐</m:t>
                              </m:r>
                            </m:e>
                            <m:e>
                              <m:r>
                                <a:rPr kumimoji="1" lang="en-US" altLang="zh-CN" sz="2800" b="1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func>
                            <m:funcPr>
                              <m:ctrlPr>
                                <a:rPr kumimoji="1" lang="mr-IN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mr-IN" altLang="zh-CN" sz="280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in</m:t>
                                  </m:r>
                                </m:e>
                                <m:lim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uk-UA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limLow>
                                          <m:limLowPr>
                                            <m:ctrlPr>
                                              <a:rPr kumimoji="1" lang="mr-IN" altLang="zh-CN" sz="280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zh-C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arg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mr-IN" altLang="zh-CN" sz="28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m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zh-CN" sz="2800" b="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ax</m:t>
                                            </m:r>
                                            <m:r>
                                              <a:rPr lang="en-US" altLang="zh-C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𝑃</m:t>
                                            </m:r>
                                            <m:r>
                                              <a:rPr lang="en-US" altLang="zh-C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CN" sz="2800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𝑌</m:t>
                                            </m:r>
                                            <m:r>
                                              <a:rPr lang="en-US" altLang="zh-C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=</m:t>
                                            </m:r>
                                            <m:r>
                                              <a:rPr lang="en-US" altLang="zh-C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US" altLang="zh-C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|</m:t>
                                            </m:r>
                                            <m:r>
                                              <a:rPr lang="en-US" altLang="zh-CN" sz="2800" b="1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𝒙</m:t>
                                            </m:r>
                                            <m:r>
                                              <a:rPr lang="en-US" altLang="zh-C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)</m:t>
                                            </m:r>
                                          </m:e>
                                          <m:lim>
                                            <m:r>
                                              <a:rPr kumimoji="1" lang="en-US" altLang="zh-C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𝑐</m:t>
                                            </m:r>
                                          </m:lim>
                                        </m:limLow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  <m:t>if</m:t>
                                        </m:r>
                                        <m:r>
                                          <a:rPr lang="en-US" altLang="zh-C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  <m:t> </m:t>
                                        </m:r>
                                        <m:func>
                                          <m:funcPr>
                                            <m:ctrlPr>
                                              <a:rPr lang="mr-IN" altLang="zh-CN" sz="280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limLow>
                                              <m:limLowPr>
                                                <m:ctrlPr>
                                                  <a:rPr lang="mr-IN" altLang="zh-CN" sz="280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charset="0"/>
                                                  </a:rPr>
                                                </m:ctrlPr>
                                              </m:limLow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mr-IN" altLang="zh-CN" sz="2800" i="0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max</m:t>
                                                </m:r>
                                              </m:e>
                                              <m:lim>
                                                <m:r>
                                                  <a:rPr lang="en-US" altLang="zh-CN" sz="280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𝑐</m:t>
                                                </m:r>
                                              </m:lim>
                                            </m:limLow>
                                          </m:fName>
                                          <m:e>
                                            <m:r>
                                              <a:rPr lang="en-US" altLang="zh-C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𝑃</m:t>
                                            </m:r>
                                            <m:r>
                                              <a:rPr lang="en-US" altLang="zh-C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CN" sz="2800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𝑌</m:t>
                                            </m:r>
                                            <m:r>
                                              <a:rPr lang="en-US" altLang="zh-C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=</m:t>
                                            </m:r>
                                            <m:r>
                                              <a:rPr lang="en-US" altLang="zh-C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US" altLang="zh-C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|</m:t>
                                            </m:r>
                                            <m:r>
                                              <a:rPr lang="en-US" altLang="zh-CN" sz="2800" b="1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𝒙</m:t>
                                            </m:r>
                                            <m:r>
                                              <a:rPr lang="en-US" altLang="zh-C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)</m:t>
                                            </m:r>
                                          </m:e>
                                        </m:func>
                                        <m:r>
                                          <a:rPr lang="en-US" altLang="zh-CN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&gt;</m:t>
                                        </m:r>
                                        <m:r>
                                          <a:rPr lang="en-US" altLang="zh-C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bg-BG" altLang="zh-CN" sz="280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altLang="zh-CN" sz="280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80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80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𝑟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altLang="zh-CN" sz="280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80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80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  <m:t>𝑟𝑒𝑗𝑒𝑐𝑡</m:t>
                                        </m:r>
                                      </m:e>
                                      <m:e>
                                        <m:r>
                                          <a:rPr lang="en-US" altLang="zh-C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  <m:t>𝑜𝑡h𝑒𝑟𝑤𝑖𝑠𝑒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34" y="4697200"/>
                <a:ext cx="11762644" cy="16878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36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6125" y="193907"/>
            <a:ext cx="9949089" cy="548367"/>
          </a:xfrm>
        </p:spPr>
        <p:txBody>
          <a:bodyPr/>
          <a:lstStyle/>
          <a:p>
            <a:r>
              <a:rPr lang="zh-CN" altLang="en-US" dirty="0"/>
              <a:t>贝叶斯最优分类器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992069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贝叶斯最优分类器</a:t>
                </a:r>
                <a:r>
                  <a:rPr lang="zh-CN" altLang="en-US" dirty="0"/>
                  <a:t>：</a:t>
                </a:r>
                <a:r>
                  <a:rPr lang="zh-CN" altLang="en-US" dirty="0" smtClean="0"/>
                  <a:t>最小</a:t>
                </a:r>
                <a:r>
                  <a:rPr lang="zh-CN" altLang="en-US" dirty="0"/>
                  <a:t>风险决策所决定出的贝叶斯分类</a:t>
                </a:r>
                <a:r>
                  <a:rPr lang="zh-CN" altLang="en-US" dirty="0" smtClean="0"/>
                  <a:t>器。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相应</a:t>
                </a:r>
                <a:r>
                  <a:rPr lang="zh-CN" altLang="en-US" dirty="0"/>
                  <a:t>地，风险被称为贝叶斯风险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给定损失函数时，计算贝</a:t>
                </a:r>
                <a:r>
                  <a:rPr kumimoji="1" lang="zh-CN" altLang="en-US" dirty="0"/>
                  <a:t>叶</a:t>
                </a:r>
                <a:r>
                  <a:rPr kumimoji="1" lang="zh-CN" altLang="en-US" dirty="0" smtClean="0"/>
                  <a:t>斯</a:t>
                </a:r>
                <a:r>
                  <a:rPr lang="zh-CN" altLang="en-US" dirty="0"/>
                  <a:t>最优</a:t>
                </a:r>
                <a:r>
                  <a:rPr kumimoji="1" lang="zh-CN" altLang="en-US" dirty="0" smtClean="0"/>
                  <a:t>分类器的关键是计算后验概率</a:t>
                </a:r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endParaRPr kumimoji="1" lang="en-US" altLang="zh-CN" sz="2000" dirty="0" smtClean="0"/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一种后验概率计算方式为：</a:t>
                </a:r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endParaRPr kumimoji="1" lang="en-US" altLang="zh-CN" sz="2000" dirty="0" smtClean="0"/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需要已知先验概率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和类条件概率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  <m:r>
                      <a:rPr lang="en-US" altLang="zh-CN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。</a:t>
                </a:r>
                <a:endParaRPr lang="en-US" altLang="zh-CN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此时亦被称为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生成式分类</a:t>
                </a:r>
                <a:r>
                  <a:rPr kumimoji="1" lang="zh-CN" altLang="en-US" dirty="0" smtClean="0">
                    <a:solidFill>
                      <a:srgbClr val="C00000"/>
                    </a:solidFill>
                  </a:rPr>
                  <a:t>器</a:t>
                </a:r>
                <a:r>
                  <a:rPr kumimoji="1" lang="zh-CN" altLang="en-US" dirty="0" smtClean="0"/>
                  <a:t>。</a:t>
                </a:r>
                <a:r>
                  <a:rPr kumimoji="1" lang="zh-CN" altLang="en-US" sz="2800" dirty="0" smtClean="0"/>
                  <a:t>因为</a:t>
                </a:r>
                <a:r>
                  <a:rPr kumimoji="1" lang="zh-CN" altLang="en-US" sz="2800" dirty="0"/>
                  <a:t>已知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 dirty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,</m:t>
                    </m:r>
                    <m:r>
                      <a:rPr kumimoji="1" lang="en-US" altLang="zh-CN" b="0" i="1" dirty="0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  <m:r>
                      <a:rPr lang="en-US" altLang="zh-CN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28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可</a:t>
                </a:r>
                <a:r>
                  <a:rPr lang="zh-CN" altLang="en-US" sz="2800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得到联合分布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𝒙</m:t>
                        </m:r>
                        <m:r>
                          <a:rPr lang="en-US" altLang="zh-CN" sz="28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sz="28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800" b="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𝒙</m:t>
                        </m:r>
                      </m:e>
                      <m:e>
                        <m:r>
                          <a:rPr lang="en-US" altLang="zh-CN" sz="28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𝑦</m:t>
                    </m:r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28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，</a:t>
                </a:r>
                <a:r>
                  <a:rPr lang="zh-CN" altLang="en-US" sz="2800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从而可以从联合分布通过</a:t>
                </a:r>
                <a:r>
                  <a:rPr lang="zh-CN" altLang="en-US" sz="28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采样生成数据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accent5">
                                    <a:lumMod val="25000"/>
                                  </a:schemeClr>
                                </a:solidFill>
                                <a:latin typeface="Cambria Math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charset="0"/>
                            <a:cs typeface="Times New Roman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992069" cy="5237271"/>
              </a:xfrm>
              <a:blipFill rotWithShape="0">
                <a:blip r:embed="rId2"/>
                <a:stretch>
                  <a:fillRect l="-864" t="-1164" b="-126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031820" y="2807006"/>
                <a:ext cx="10080260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mr-IN" altLang="zh-CN" sz="24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kumimoji="1" lang="mr-IN" altLang="zh-CN" sz="240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𝑅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𝑐</m:t>
                              </m:r>
                            </m:e>
                            <m:e>
                              <m:r>
                                <a:rPr kumimoji="1" lang="en-US" altLang="zh-CN" sz="2400" b="1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func>
                            <m:funcPr>
                              <m:ctrlPr>
                                <a:rPr kumimoji="1" lang="mr-IN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arg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mr-IN" altLang="zh-CN" sz="240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in</m:t>
                                  </m:r>
                                </m:e>
                                <m:lim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uk-UA" altLang="zh-CN" sz="24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limLow>
                                          <m:limLowPr>
                                            <m:ctrlPr>
                                              <a:rPr kumimoji="1" lang="mr-IN" altLang="zh-CN" sz="240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zh-CN" sz="2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arg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mr-IN" altLang="zh-CN" sz="24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m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zh-CN" sz="2400" b="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ax</m:t>
                                            </m:r>
                                            <m:r>
                                              <a:rPr lang="en-US" altLang="zh-CN" sz="240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</a:rPr>
                                              <m:t>𝑃</m:t>
                                            </m:r>
                                            <m:r>
                                              <a:rPr lang="en-US" altLang="zh-CN" sz="240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</a:rPr>
                                              <m:t>𝑌</m:t>
                                            </m:r>
                                            <m:r>
                                              <a:rPr lang="en-US" altLang="zh-CN" sz="240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</a:rPr>
                                              <m:t>=</m:t>
                                            </m:r>
                                            <m:r>
                                              <a:rPr lang="en-US" altLang="zh-CN" sz="240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US" altLang="zh-CN" sz="240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</a:rPr>
                                              <m:t>|</m:t>
                                            </m:r>
                                            <m:r>
                                              <a:rPr lang="en-US" altLang="zh-CN" sz="24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</a:rPr>
                                              <m:t>𝒙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</a:rPr>
                                              <m:t>)</m:t>
                                            </m:r>
                                          </m:e>
                                          <m:lim>
                                            <m:r>
                                              <a:rPr kumimoji="1" lang="en-US" altLang="zh-CN" sz="2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  <m:t>𝑐</m:t>
                                            </m:r>
                                          </m:lim>
                                        </m:limLow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  <m:t>if</m:t>
                                        </m:r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  <m:t> </m:t>
                                        </m:r>
                                        <m:func>
                                          <m:funcPr>
                                            <m:ctrlPr>
                                              <a:rPr lang="mr-IN" altLang="zh-CN" sz="240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limLow>
                                              <m:limLowPr>
                                                <m:ctrlPr>
                                                  <a:rPr lang="mr-IN" altLang="zh-CN" sz="240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charset="0"/>
                                                  </a:rPr>
                                                </m:ctrlPr>
                                              </m:limLow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mr-IN" altLang="zh-CN" sz="2400" i="0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max</m:t>
                                                </m:r>
                                              </m:e>
                                              <m:lim>
                                                <m:r>
                                                  <a:rPr lang="en-US" altLang="zh-CN" sz="240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𝑐</m:t>
                                                </m:r>
                                              </m:lim>
                                            </m:limLow>
                                          </m:fName>
                                          <m:e>
                                            <m:r>
                                              <a:rPr lang="en-US" altLang="zh-CN" sz="240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</a:rPr>
                                              <m:t>𝑃</m:t>
                                            </m:r>
                                            <m:r>
                                              <a:rPr lang="en-US" altLang="zh-CN" sz="240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CN" sz="2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</a:rPr>
                                              <m:t>𝑌</m:t>
                                            </m:r>
                                            <m:r>
                                              <a:rPr lang="en-US" altLang="zh-CN" sz="240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</a:rPr>
                                              <m:t>=</m:t>
                                            </m:r>
                                            <m:r>
                                              <a:rPr lang="en-US" altLang="zh-CN" sz="240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US" altLang="zh-CN" sz="240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</a:rPr>
                                              <m:t>|</m:t>
                                            </m:r>
                                            <m:r>
                                              <a:rPr lang="en-US" altLang="zh-CN" sz="24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</a:rPr>
                                              <m:t>𝒙</m:t>
                                            </m:r>
                                            <m:r>
                                              <a:rPr lang="en-US" altLang="zh-CN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</a:rPr>
                                              <m:t>)</m:t>
                                            </m:r>
                                          </m:e>
                                        </m:func>
                                        <m:r>
                                          <a:rPr lang="en-US" altLang="zh-CN" sz="24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&gt;</m:t>
                                        </m:r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bg-BG" altLang="zh-CN" sz="240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altLang="zh-CN" sz="240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40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𝑟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altLang="zh-CN" sz="240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40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𝐿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40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  <m:t>𝑟𝑒𝑗𝑒𝑐𝑡</m:t>
                                        </m:r>
                                      </m:e>
                                      <m:e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charset="0"/>
                                          </a:rPr>
                                          <m:t>𝑜𝑡h𝑒𝑟𝑤𝑖𝑠𝑒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20" y="2807006"/>
                <a:ext cx="10080260" cy="1459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094147" y="4313080"/>
                <a:ext cx="6344173" cy="1042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bg-BG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bg-BG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bg-BG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bg-BG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147" y="4313080"/>
                <a:ext cx="6344173" cy="104220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42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6125" y="193907"/>
            <a:ext cx="9949089" cy="548367"/>
          </a:xfrm>
        </p:spPr>
        <p:txBody>
          <a:bodyPr/>
          <a:lstStyle/>
          <a:p>
            <a:r>
              <a:rPr lang="zh-CN" altLang="en-US" dirty="0" smtClean="0"/>
              <a:t>生成式分类</a:t>
            </a:r>
            <a:r>
              <a:rPr lang="zh-CN" altLang="en-US" dirty="0"/>
              <a:t>器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310751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生成式分类器中，</a:t>
                </a:r>
                <a:r>
                  <a:rPr kumimoji="1" lang="zh-CN" altLang="en-US" dirty="0" smtClean="0"/>
                  <a:t>后验概率为：</a:t>
                </a:r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需要</a:t>
                </a:r>
                <a:r>
                  <a:rPr kumimoji="1" lang="zh-CN" altLang="en-US" sz="2800" dirty="0" smtClean="0"/>
                  <a:t>已知</a:t>
                </a:r>
                <a:r>
                  <a:rPr lang="zh-CN" altLang="en-US" dirty="0" smtClean="0"/>
                  <a:t>概率（密度）函数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𝑦</m:t>
                    </m:r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，</a:t>
                </a:r>
                <a:r>
                  <a:rPr lang="en-US" altLang="zh-CN" sz="2800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sz="2800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  <m:r>
                      <a:rPr lang="en-US" altLang="zh-CN" sz="2800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|</m:t>
                    </m:r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𝑦</m:t>
                    </m:r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sz="2800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。</a:t>
                </a:r>
                <a:endParaRPr lang="en-US" altLang="zh-CN" sz="2800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实际中，估计概率密度函数很困难。尤其是类条件概率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𝑝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b="1" i="1">
                        <a:latin typeface="Cambria Math" charset="0"/>
                      </a:rPr>
                      <m:t>𝒙</m:t>
                    </m:r>
                    <m:r>
                      <a:rPr lang="en-US" altLang="zh-CN" i="1">
                        <a:latin typeface="Cambria Math" charset="0"/>
                      </a:rPr>
                      <m:t>|</m:t>
                    </m:r>
                    <m:r>
                      <a:rPr lang="en-US" altLang="zh-CN" i="1">
                        <a:latin typeface="Cambria Math" charset="0"/>
                      </a:rPr>
                      <m:t>𝑦</m:t>
                    </m:r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𝑐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，因为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𝒙</m:t>
                    </m:r>
                  </m:oMath>
                </a14:m>
                <a:r>
                  <a:rPr lang="zh-CN" altLang="en-US" dirty="0"/>
                  <a:t>通常是高维随机向量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lvl="1">
                  <a:lnSpc>
                    <a:spcPct val="100000"/>
                  </a:lnSpc>
                </a:pPr>
                <a:endParaRPr lang="en-US" altLang="zh-CN" dirty="0" smtClean="0"/>
              </a:p>
              <a:p>
                <a:pPr marL="361950" indent="-457200"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zh-CN" altLang="en-US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类先验概率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𝑃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𝑌</m:t>
                    </m:r>
                    <m:r>
                      <a:rPr lang="en-US" altLang="zh-CN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𝑐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411163" indent="-506413"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zh-CN" altLang="en-US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类条件概率</a:t>
                </a:r>
                <a:r>
                  <a:rPr lang="en-US" altLang="zh-CN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  <m:r>
                      <a:rPr lang="en-US" altLang="zh-CN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|</m:t>
                    </m:r>
                    <m:r>
                      <a:rPr lang="en-US" altLang="zh-CN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𝑌</m:t>
                    </m:r>
                    <m:r>
                      <a:rPr lang="en-US" altLang="zh-CN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𝑐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：由于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</m:oMath>
                </a14:m>
                <a:r>
                  <a:rPr lang="zh-CN" altLang="en-US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为多维向量，条件分布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  <m:r>
                      <a:rPr lang="en-US" altLang="zh-CN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|</m:t>
                    </m:r>
                    <m:r>
                      <a:rPr lang="en-US" altLang="zh-CN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𝑌</m:t>
                    </m:r>
                    <m:r>
                      <a:rPr lang="en-US" altLang="zh-CN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𝑐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建模困难</a:t>
                </a: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，可根据数据的实际情况对</a:t>
                </a:r>
                <a:r>
                  <a:rPr lang="zh-CN" altLang="en-US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其做适当</a:t>
                </a: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假设或简化</a:t>
                </a:r>
                <a:endParaRPr lang="en-US" altLang="zh-CN" sz="2000" dirty="0">
                  <a:solidFill>
                    <a:schemeClr val="accent5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61950" indent="-457200"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朴素</a:t>
                </a:r>
                <a:r>
                  <a:rPr lang="zh-CN" altLang="en-US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贝叶斯：</a:t>
                </a:r>
                <a:r>
                  <a:rPr lang="en-US" altLang="zh-CN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 </a:t>
                </a:r>
                <a:r>
                  <a:rPr lang="zh-CN" altLang="en-US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在给定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𝑌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zh-CN" altLang="en-US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的情况下，</a:t>
                </a:r>
                <a:r>
                  <a:rPr lang="en-US" altLang="zh-CN" b="1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</m:oMath>
                </a14:m>
                <a:r>
                  <a:rPr lang="zh-CN" altLang="en-US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的各维独立</a:t>
                </a:r>
                <a:endParaRPr lang="en-US" altLang="zh-CN" dirty="0">
                  <a:solidFill>
                    <a:schemeClr val="accent5">
                      <a:lumMod val="25000"/>
                    </a:schemeClr>
                  </a:solidFill>
                  <a:cs typeface="Times New Roman" pitchFamily="18" charset="0"/>
                </a:endParaRPr>
              </a:p>
              <a:p>
                <a:pPr marL="361950" indent="-457200"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zh-CN" altLang="en-US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高斯判别分析：</a:t>
                </a:r>
                <a:r>
                  <a:rPr lang="zh-CN" altLang="en-US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在给定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𝑌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zh-CN" altLang="en-US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的情况下，</a:t>
                </a:r>
                <a:r>
                  <a:rPr lang="en-US" altLang="zh-CN" b="1" dirty="0">
                    <a:solidFill>
                      <a:schemeClr val="accent5">
                        <a:lumMod val="25000"/>
                      </a:schemeClr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</m:oMath>
                </a14:m>
                <a:r>
                  <a:rPr lang="zh-CN" altLang="en-US" dirty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为多元高斯</a:t>
                </a:r>
                <a:r>
                  <a:rPr lang="zh-CN" altLang="en-US" dirty="0" smtClean="0">
                    <a:solidFill>
                      <a:schemeClr val="accent5">
                        <a:lumMod val="2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分布</a:t>
                </a:r>
                <a:endParaRPr lang="en-US" altLang="zh-CN" dirty="0" smtClean="0"/>
              </a:p>
              <a:p>
                <a:endParaRPr kumimoji="1"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310751" cy="5237271"/>
              </a:xfrm>
              <a:blipFill rotWithShape="0">
                <a:blip r:embed="rId2"/>
                <a:stretch>
                  <a:fillRect l="-916" t="-1164" b="-5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912012" y="872794"/>
                <a:ext cx="6344173" cy="1042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bg-BG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bg-BG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bg-BG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bg-BG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012" y="872794"/>
                <a:ext cx="6344173" cy="10422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219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687269" cy="5237271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贝叶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斯最优分类器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概率密度函数的参数估计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0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极大似然估计</a:t>
            </a:r>
            <a:endParaRPr lang="en-US" altLang="zh-CN"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0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贝叶斯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估计</a:t>
            </a:r>
            <a:endParaRPr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0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常见分布的参数估计</a:t>
            </a:r>
            <a:endParaRPr lang="en-US" altLang="zh-CN"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朴素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贝叶斯分类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器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高斯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判别分析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35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ffectLst/>
                <a:latin typeface="Times New Roman" panose="02020603050405020304" pitchFamily="18" charset="0"/>
              </a:rPr>
              <a:t>概率密度</a:t>
            </a:r>
            <a:r>
              <a:rPr lang="zh-CN" altLang="zh-CN" dirty="0" smtClean="0">
                <a:effectLst/>
                <a:latin typeface="Times New Roman" panose="02020603050405020304" pitchFamily="18" charset="0"/>
              </a:rPr>
              <a:t>参数估计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Rectangle 3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Autofit/>
              </a:bodyPr>
              <a:lstStyle/>
              <a:p>
                <a:pPr eaLnBrk="1" hangingPunct="1">
                  <a:lnSpc>
                    <a:spcPct val="100000"/>
                  </a:lnSpc>
                </a:pPr>
                <a:r>
                  <a:rPr kumimoji="1" lang="zh-CN" altLang="en-US" dirty="0" smtClean="0"/>
                  <a:t>给定随机变量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kumimoji="1" lang="zh-CN" altLang="en-US" dirty="0" smtClean="0"/>
                  <a:t>或随机向量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charset="0"/>
                      </a:rPr>
                      <m:t>𝑿</m:t>
                    </m:r>
                  </m:oMath>
                </a14:m>
                <a:r>
                  <a:rPr kumimoji="1" lang="zh-CN" altLang="en-US" dirty="0" smtClean="0"/>
                  <a:t>的</a:t>
                </a:r>
                <a:r>
                  <a:rPr lang="zh-CN" altLang="en-US" dirty="0" smtClean="0"/>
                  <a:t>概率密度函数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𝒙</m:t>
                    </m:r>
                    <m:r>
                      <a:rPr lang="en-US" altLang="zh-CN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Calibri" panose="020F0502020204030204" pitchFamily="34" charset="0"/>
                  </a:rPr>
                  <a:t>的形式，但其参数未知</a:t>
                </a:r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:pPr lvl="1" eaLnBrk="1" hangingPunct="1">
                  <a:lnSpc>
                    <a:spcPct val="100000"/>
                  </a:lnSpc>
                </a:pPr>
                <a:r>
                  <a:rPr lang="zh-CN" altLang="en-US" sz="2800" dirty="0">
                    <a:latin typeface="Calibri" panose="020F0502020204030204" pitchFamily="34" charset="0"/>
                  </a:rPr>
                  <a:t> </a:t>
                </a:r>
                <a:r>
                  <a:rPr lang="zh-CN" altLang="en-US" sz="2800" dirty="0" smtClean="0">
                    <a:latin typeface="Calibri" panose="020F0502020204030204" pitchFamily="34" charset="0"/>
                  </a:rPr>
                  <a:t>例如，在两类分类任务中，类先验分布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altLang="zh-CN" sz="28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Berloulli</m:t>
                    </m:r>
                    <m:d>
                      <m:dPr>
                        <m:ctrlPr>
                          <a:rPr lang="is-IS" altLang="zh-CN" sz="28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is-IS" altLang="zh-CN" sz="28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800" dirty="0" smtClean="0">
                    <a:latin typeface="Calibri" panose="020F0502020204030204" pitchFamily="34" charset="0"/>
                  </a:rPr>
                  <a:t>，但参数</a:t>
                </a:r>
                <a14:m>
                  <m:oMath xmlns:m="http://schemas.openxmlformats.org/officeDocument/2006/math">
                    <m:r>
                      <a:rPr lang="is-IS" altLang="zh-CN" sz="28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zh-CN" altLang="en-US" sz="2800" dirty="0" smtClean="0">
                    <a:latin typeface="Calibri" panose="020F0502020204030204" pitchFamily="34" charset="0"/>
                  </a:rPr>
                  <a:t>的值未知</a:t>
                </a:r>
                <a:endParaRPr lang="en-US" altLang="zh-CN" sz="2800" dirty="0" smtClean="0">
                  <a:latin typeface="Calibri" panose="020F0502020204030204" pitchFamily="34" charset="0"/>
                </a:endParaRPr>
              </a:p>
              <a:p>
                <a:pPr lvl="1" eaLnBrk="1" hangingPunct="1">
                  <a:lnSpc>
                    <a:spcPct val="100000"/>
                  </a:lnSpc>
                </a:pPr>
                <a:endParaRPr lang="en-US" altLang="zh-CN" sz="2400" kern="1200" dirty="0">
                  <a:solidFill>
                    <a:srgbClr val="09405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endParaRPr>
              </a:p>
              <a:p>
                <a:pPr eaLnBrk="1" hangingPunct="1">
                  <a:lnSpc>
                    <a:spcPct val="100000"/>
                  </a:lnSpc>
                </a:pPr>
                <a:r>
                  <a:rPr lang="zh-CN" altLang="zh-CN" dirty="0" smtClean="0">
                    <a:latin typeface="Times New Roman" panose="02020603050405020304" pitchFamily="18" charset="0"/>
                  </a:rPr>
                  <a:t>有</a:t>
                </a:r>
                <a:r>
                  <a:rPr lang="zh-CN" altLang="zh-CN" dirty="0">
                    <a:latin typeface="Times New Roman" panose="02020603050405020304" pitchFamily="18" charset="0"/>
                  </a:rPr>
                  <a:t>多种方法可用来估计模型的参数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00000"/>
                  </a:lnSpc>
                </a:pPr>
                <a:r>
                  <a:rPr lang="zh-CN" altLang="en-US" sz="2800" dirty="0">
                    <a:latin typeface="Calibri" panose="020F0502020204030204" pitchFamily="34" charset="0"/>
                  </a:rPr>
                  <a:t> </a:t>
                </a:r>
                <a:r>
                  <a:rPr lang="zh-CN" altLang="en-US" sz="2800" dirty="0" smtClean="0">
                    <a:latin typeface="Calibri" panose="020F0502020204030204" pitchFamily="34" charset="0"/>
                  </a:rPr>
                  <a:t>矩方法</a:t>
                </a:r>
                <a:endParaRPr lang="en-US" altLang="zh-CN" sz="2800" dirty="0" smtClean="0">
                  <a:latin typeface="Calibri" panose="020F0502020204030204" pitchFamily="34" charset="0"/>
                </a:endParaRPr>
              </a:p>
              <a:p>
                <a:pPr lvl="1" eaLnBrk="1" hangingPunct="1">
                  <a:lnSpc>
                    <a:spcPct val="100000"/>
                  </a:lnSpc>
                </a:pPr>
                <a:r>
                  <a:rPr lang="zh-CN" altLang="en-US" sz="2800" dirty="0" smtClean="0">
                    <a:latin typeface="Calibri" panose="020F0502020204030204" pitchFamily="34" charset="0"/>
                  </a:rPr>
                  <a:t> </a:t>
                </a:r>
                <a:r>
                  <a:rPr lang="zh-CN" altLang="zh-CN" sz="2800" dirty="0" smtClean="0">
                    <a:latin typeface="Calibri" panose="020F0502020204030204" pitchFamily="34" charset="0"/>
                  </a:rPr>
                  <a:t>极</a:t>
                </a:r>
                <a:r>
                  <a:rPr lang="zh-CN" altLang="zh-CN" sz="2800" dirty="0">
                    <a:latin typeface="Calibri" panose="020F0502020204030204" pitchFamily="34" charset="0"/>
                  </a:rPr>
                  <a:t>大似然估计</a:t>
                </a:r>
                <a:r>
                  <a:rPr lang="zh-CN" altLang="en-US" sz="2800" dirty="0">
                    <a:latin typeface="Calibri" panose="020F0502020204030204" pitchFamily="34" charset="0"/>
                  </a:rPr>
                  <a:t>：频率学派</a:t>
                </a:r>
                <a:endParaRPr lang="en-US" altLang="zh-CN" sz="2800" dirty="0">
                  <a:latin typeface="Calibri" panose="020F0502020204030204" pitchFamily="34" charset="0"/>
                </a:endParaRPr>
              </a:p>
              <a:p>
                <a:pPr lvl="1" eaLnBrk="1" hangingPunct="1">
                  <a:lnSpc>
                    <a:spcPct val="100000"/>
                  </a:lnSpc>
                </a:pPr>
                <a:r>
                  <a:rPr lang="zh-CN" altLang="en-US" sz="2800" dirty="0">
                    <a:latin typeface="Calibri" panose="020F0502020204030204" pitchFamily="34" charset="0"/>
                  </a:rPr>
                  <a:t> </a:t>
                </a:r>
                <a:r>
                  <a:rPr lang="zh-CN" altLang="zh-CN" sz="2800" dirty="0" smtClean="0">
                    <a:latin typeface="Calibri" panose="020F0502020204030204" pitchFamily="34" charset="0"/>
                  </a:rPr>
                  <a:t>贝</a:t>
                </a:r>
                <a:r>
                  <a:rPr lang="zh-CN" altLang="zh-CN" sz="2800" dirty="0">
                    <a:latin typeface="Calibri" panose="020F0502020204030204" pitchFamily="34" charset="0"/>
                  </a:rPr>
                  <a:t>叶斯方法</a:t>
                </a:r>
                <a:r>
                  <a:rPr lang="zh-CN" altLang="en-US" sz="2800" dirty="0">
                    <a:latin typeface="Calibri" panose="020F0502020204030204" pitchFamily="34" charset="0"/>
                  </a:rPr>
                  <a:t>：贝叶斯学派</a:t>
                </a:r>
                <a:endParaRPr lang="zh-CN" altLang="zh-CN" sz="28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20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</a:rPr>
              <a:t>极大似然估计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6" y="1147763"/>
                <a:ext cx="11561763" cy="5237271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</a:pPr>
                <a:r>
                  <a:rPr lang="zh-CN" altLang="en-US" dirty="0" smtClean="0">
                    <a:latin typeface="Times New Roman" panose="02020603050405020304" pitchFamily="18" charset="0"/>
                  </a:rPr>
                  <a:t> </a:t>
                </a:r>
                <a:r>
                  <a:rPr lang="zh-CN" altLang="zh-CN" dirty="0" smtClean="0">
                    <a:latin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dirty="0" smtClean="0">
                    <a:latin typeface="Times New Roman" panose="02020603050405020304" pitchFamily="18" charset="0"/>
                  </a:rPr>
                  <a:t>为</a:t>
                </a:r>
                <a:r>
                  <a:rPr lang="zh-CN" altLang="en-US" dirty="0" smtClean="0">
                    <a:latin typeface="Times New Roman" panose="02020603050405020304" pitchFamily="18" charset="0"/>
                  </a:rPr>
                  <a:t>来自分布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is-I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𝒙</m:t>
                        </m:r>
                        <m:r>
                          <a:rPr lang="en-US" altLang="zh-CN" i="1">
                            <a:latin typeface="Cambria Math" charset="0"/>
                          </a:rPr>
                          <m:t>|</m:t>
                        </m:r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</a:rPr>
                  <a:t>的独立同分布（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dirty="0" smtClean="0">
                    <a:latin typeface="Times New Roman" panose="02020603050405020304" pitchFamily="18" charset="0"/>
                  </a:rPr>
                  <a:t>dentical Independent Distribution, IID</a:t>
                </a:r>
                <a:r>
                  <a:rPr lang="zh-CN" altLang="en-US" dirty="0" smtClean="0">
                    <a:latin typeface="Times New Roman" panose="02020603050405020304" pitchFamily="18" charset="0"/>
                  </a:rPr>
                  <a:t>）的样本</a:t>
                </a:r>
                <a:r>
                  <a:rPr lang="zh-CN" altLang="zh-CN" dirty="0" smtClean="0">
                    <a:latin typeface="Times New Roman" panose="02020603050405020304" pitchFamily="18" charset="0"/>
                  </a:rPr>
                  <a:t>，</a:t>
                </a:r>
                <a:endParaRPr lang="en-US" altLang="zh-CN" dirty="0" smtClean="0">
                  <a:latin typeface="Times New Roman" panose="02020603050405020304" pitchFamily="18" charset="0"/>
                </a:endParaRPr>
              </a:p>
              <a:p>
                <a:pPr eaLnBrk="1" hangingPunct="1">
                  <a:lnSpc>
                    <a:spcPct val="10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dirty="0" smtClean="0">
                    <a:latin typeface="Times New Roman" panose="02020603050405020304" pitchFamily="18" charset="0"/>
                  </a:rPr>
                  <a:t>定义</a:t>
                </a:r>
                <a:r>
                  <a:rPr lang="zh-CN" altLang="zh-CN" dirty="0" smtClean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似</a:t>
                </a:r>
                <a:r>
                  <a:rPr lang="zh-CN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然函数</a:t>
                </a:r>
                <a:r>
                  <a:rPr lang="zh-CN" altLang="zh-CN" dirty="0">
                    <a:latin typeface="Times New Roman" panose="02020603050405020304" pitchFamily="18" charset="0"/>
                  </a:rPr>
                  <a:t>定义为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zh-CN" sz="2800" dirty="0">
                  <a:latin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zh-CN" sz="2800" dirty="0">
                  <a:latin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:endParaRPr lang="zh-CN" altLang="zh-CN" sz="2800" dirty="0">
                  <a:latin typeface="Times New Roman" panose="02020603050405020304" pitchFamily="18" charset="0"/>
                </a:endParaRPr>
              </a:p>
              <a:p>
                <a:pPr eaLnBrk="1" hangingPunct="1">
                  <a:lnSpc>
                    <a:spcPct val="100000"/>
                  </a:lnSpc>
                </a:pPr>
                <a:r>
                  <a:rPr lang="en-US" altLang="zh-CN" dirty="0" smtClean="0">
                    <a:latin typeface="Times New Roman" panose="02020603050405020304" pitchFamily="18" charset="0"/>
                  </a:rPr>
                  <a:t> </a:t>
                </a:r>
                <a:r>
                  <a:rPr lang="zh-CN" altLang="zh-CN" dirty="0" smtClean="0">
                    <a:latin typeface="Times New Roman" panose="02020603050405020304" pitchFamily="18" charset="0"/>
                  </a:rPr>
                  <a:t>似</a:t>
                </a:r>
                <a:r>
                  <a:rPr lang="zh-CN" altLang="zh-CN" dirty="0">
                    <a:latin typeface="Times New Roman" panose="02020603050405020304" pitchFamily="18" charset="0"/>
                  </a:rPr>
                  <a:t>然函数在数值上是数据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</a:rPr>
                  <a:t>的联合密度</a:t>
                </a:r>
                <a:r>
                  <a:rPr lang="zh-CN" altLang="zh-CN" dirty="0" smtClean="0">
                    <a:latin typeface="Times New Roman" panose="02020603050405020304" pitchFamily="18" charset="0"/>
                  </a:rPr>
                  <a:t>，</a:t>
                </a:r>
                <a:endParaRPr lang="en-US" altLang="zh-CN" dirty="0" smtClean="0">
                  <a:latin typeface="Times New Roman" panose="02020603050405020304" pitchFamily="18" charset="0"/>
                </a:endParaRPr>
              </a:p>
              <a:p>
                <a:pPr eaLnBrk="1" hangingPunct="1">
                  <a:lnSpc>
                    <a:spcPct val="10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zh-CN" dirty="0" smtClean="0">
                    <a:latin typeface="Times New Roman" panose="02020603050405020304" pitchFamily="18" charset="0"/>
                  </a:rPr>
                  <a:t>但</a:t>
                </a:r>
                <a:r>
                  <a:rPr lang="zh-CN" altLang="zh-CN" dirty="0">
                    <a:latin typeface="Times New Roman" panose="02020603050405020304" pitchFamily="18" charset="0"/>
                  </a:rPr>
                  <a:t>它是参数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latin typeface="Times New Roman" panose="02020603050405020304" pitchFamily="18" charset="0"/>
                  </a:rPr>
                  <a:t>函数</a:t>
                </a:r>
                <a:r>
                  <a:rPr lang="zh-CN" altLang="en-US" dirty="0" smtClean="0">
                    <a:latin typeface="Times New Roman" panose="02020603050405020304" pitchFamily="18" charset="0"/>
                  </a:rPr>
                  <a:t>，</a:t>
                </a:r>
                <a:r>
                  <a:rPr lang="zh-CN" altLang="zh-CN" dirty="0" smtClean="0">
                    <a:latin typeface="Times New Roman" panose="02020603050405020304" pitchFamily="18" charset="0"/>
                  </a:rPr>
                  <a:t>不</a:t>
                </a:r>
                <a:r>
                  <a:rPr lang="zh-CN" altLang="zh-CN" dirty="0">
                    <a:latin typeface="Times New Roman" panose="02020603050405020304" pitchFamily="18" charset="0"/>
                  </a:rPr>
                  <a:t>满足密度函数的</a:t>
                </a:r>
                <a:r>
                  <a:rPr lang="zh-CN" altLang="zh-CN" dirty="0" smtClean="0">
                    <a:latin typeface="Times New Roman" panose="02020603050405020304" pitchFamily="18" charset="0"/>
                  </a:rPr>
                  <a:t>性质</a:t>
                </a:r>
                <a:r>
                  <a:rPr lang="zh-CN" altLang="en-US" dirty="0" smtClean="0">
                    <a:latin typeface="Times New Roman" panose="02020603050405020304" pitchFamily="18" charset="0"/>
                  </a:rPr>
                  <a:t>（如</a:t>
                </a:r>
                <a:r>
                  <a:rPr lang="zh-CN" altLang="zh-CN" dirty="0" smtClean="0">
                    <a:latin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</a:rPr>
                  <a:t>的积分不必为</a:t>
                </a:r>
                <a:r>
                  <a:rPr lang="zh-CN" altLang="zh-CN" dirty="0" smtClean="0">
                    <a:latin typeface="Times New Roman" panose="02020603050405020304" pitchFamily="18" charset="0"/>
                  </a:rPr>
                  <a:t>1</a:t>
                </a:r>
                <a:r>
                  <a:rPr lang="zh-CN" altLang="en-US" dirty="0" smtClean="0">
                    <a:latin typeface="Times New Roman" panose="02020603050405020304" pitchFamily="18" charset="0"/>
                  </a:rPr>
                  <a:t>）</a:t>
                </a:r>
                <a:r>
                  <a:rPr lang="zh-CN" altLang="zh-CN" dirty="0" smtClean="0">
                    <a:latin typeface="Times New Roman" panose="02020603050405020304" pitchFamily="18" charset="0"/>
                  </a:rPr>
                  <a:t>。</a:t>
                </a:r>
                <a:endParaRPr lang="zh-CN" altLang="zh-CN" dirty="0">
                  <a:latin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6" y="1147763"/>
                <a:ext cx="11561763" cy="5237271"/>
              </a:xfrm>
              <a:blipFill rotWithShape="0">
                <a:blip r:embed="rId2"/>
                <a:stretch>
                  <a:fillRect l="-896" t="-1164" r="-4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730260" y="2623880"/>
                <a:ext cx="4904676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zh-CN" altLang="en-US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s-I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260" y="2623880"/>
                <a:ext cx="4904676" cy="13038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20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极</a:t>
            </a:r>
            <a:r>
              <a:rPr kumimoji="1" lang="zh-CN" altLang="en-US" dirty="0" smtClean="0"/>
              <a:t>大似然估计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005951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Times New Roman" panose="02020603050405020304" pitchFamily="18" charset="0"/>
                  </a:rPr>
                  <a:t> </a:t>
                </a:r>
                <a:r>
                  <a:rPr lang="zh-CN" altLang="zh-CN" dirty="0" smtClean="0">
                    <a:latin typeface="Times New Roman" panose="02020603050405020304" pitchFamily="18" charset="0"/>
                  </a:rPr>
                  <a:t>极</a:t>
                </a:r>
                <a:r>
                  <a:rPr lang="zh-CN" altLang="zh-CN" dirty="0">
                    <a:latin typeface="Times New Roman" panose="02020603050405020304" pitchFamily="18" charset="0"/>
                  </a:rPr>
                  <a:t>大似然估计</a:t>
                </a:r>
                <a:r>
                  <a:rPr lang="zh-CN" altLang="zh-CN" dirty="0" smtClean="0">
                    <a:latin typeface="Times New Roman" panose="02020603050405020304" pitchFamily="18" charset="0"/>
                  </a:rPr>
                  <a:t>（</a:t>
                </a:r>
                <a:r>
                  <a:rPr lang="en-US" altLang="zh-CN" dirty="0" smtClean="0">
                    <a:latin typeface="Times New Roman" panose="02020603050405020304" pitchFamily="18" charset="0"/>
                  </a:rPr>
                  <a:t>Maximize Likelihood Estimation, MLE</a:t>
                </a:r>
                <a:r>
                  <a:rPr lang="zh-CN" altLang="zh-CN" dirty="0" smtClean="0">
                    <a:latin typeface="Times New Roman" panose="02020603050405020304" pitchFamily="18" charset="0"/>
                  </a:rPr>
                  <a:t>）是使得</a:t>
                </a:r>
                <a:r>
                  <a:rPr lang="zh-CN" altLang="en-US" dirty="0" smtClean="0">
                    <a:latin typeface="Times New Roman" panose="02020603050405020304" pitchFamily="18" charset="0"/>
                  </a:rPr>
                  <a:t>似然函数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𝒟</m:t>
                        </m:r>
                        <m:r>
                          <a:rPr lang="en-US" altLang="zh-CN" i="1">
                            <a:latin typeface="Cambria Math" charset="0"/>
                          </a:rPr>
                          <m:t>|</m:t>
                        </m:r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zh-CN" dirty="0" smtClean="0">
                    <a:latin typeface="Times New Roman" panose="02020603050405020304" pitchFamily="18" charset="0"/>
                  </a:rPr>
                  <a:t>最</a:t>
                </a:r>
                <a:r>
                  <a:rPr lang="zh-CN" altLang="zh-CN" dirty="0">
                    <a:latin typeface="Times New Roman" panose="02020603050405020304" pitchFamily="18" charset="0"/>
                  </a:rPr>
                  <a:t>大的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</a:rPr>
                  <a:t>，即</a:t>
                </a:r>
                <a:endParaRPr lang="zh-CN" altLang="zh-CN" i="1" dirty="0">
                  <a:latin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zh-CN" sz="2800" i="1" dirty="0">
                  <a:latin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 smtClean="0">
                  <a:latin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zh-CN" dirty="0" smtClean="0">
                    <a:latin typeface="Times New Roman" panose="02020603050405020304" pitchFamily="18" charset="0"/>
                  </a:rPr>
                  <a:t>log</a:t>
                </a:r>
                <a:r>
                  <a:rPr lang="zh-CN" altLang="zh-CN" dirty="0">
                    <a:latin typeface="Times New Roman" panose="02020603050405020304" pitchFamily="18" charset="0"/>
                  </a:rPr>
                  <a:t>似然函数定义</a:t>
                </a:r>
                <a:r>
                  <a:rPr lang="zh-CN" altLang="zh-CN" dirty="0" smtClean="0">
                    <a:latin typeface="Times New Roman" panose="02020603050405020304" pitchFamily="18" charset="0"/>
                  </a:rPr>
                  <a:t>为</a:t>
                </a:r>
                <a:r>
                  <a:rPr lang="zh-CN" altLang="zh-CN" dirty="0">
                    <a:latin typeface="Times New Roman" panose="02020603050405020304" pitchFamily="18" charset="0"/>
                  </a:rPr>
                  <a:t>似</a:t>
                </a:r>
                <a:r>
                  <a:rPr lang="zh-CN" altLang="zh-CN" dirty="0" smtClean="0">
                    <a:latin typeface="Times New Roman" panose="02020603050405020304" pitchFamily="18" charset="0"/>
                  </a:rPr>
                  <a:t>然</a:t>
                </a:r>
                <a:r>
                  <a:rPr lang="zh-CN" altLang="en-US" dirty="0" smtClean="0">
                    <a:latin typeface="Times New Roman" panose="02020603050405020304" pitchFamily="18" charset="0"/>
                  </a:rPr>
                  <a:t>函数的自然对数</a:t>
                </a:r>
                <a:r>
                  <a:rPr lang="zh-CN" altLang="zh-CN" dirty="0" smtClean="0">
                    <a:latin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𝑙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ln</m:t>
                    </m:r>
                    <m:d>
                      <m:dPr>
                        <m:ctrlPr>
                          <a:rPr lang="is-IS" altLang="zh-CN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 smtClean="0">
                  <a:latin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 smtClean="0">
                    <a:latin typeface="Times New Roman" panose="02020603050405020304" pitchFamily="18" charset="0"/>
                  </a:rPr>
                  <a:t> 自然对数函数为单调增函数，所以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𝑙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zh-CN" dirty="0" smtClean="0">
                    <a:latin typeface="Times New Roman" panose="02020603050405020304" pitchFamily="18" charset="0"/>
                  </a:rPr>
                  <a:t>和</a:t>
                </a:r>
                <a:r>
                  <a:rPr lang="zh-CN" altLang="zh-CN" dirty="0">
                    <a:latin typeface="Times New Roman" panose="02020603050405020304" pitchFamily="18" charset="0"/>
                  </a:rPr>
                  <a:t>似然函数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zh-CN" dirty="0">
                    <a:latin typeface="Times New Roman" panose="02020603050405020304" pitchFamily="18" charset="0"/>
                  </a:rPr>
                  <a:t>在相同的位置取极大</a:t>
                </a:r>
                <a:r>
                  <a:rPr lang="zh-CN" altLang="zh-CN" dirty="0" smtClean="0">
                    <a:latin typeface="Times New Roman" panose="02020603050405020304" pitchFamily="18" charset="0"/>
                  </a:rPr>
                  <a:t>值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 smtClean="0">
                    <a:latin typeface="Times New Roman" panose="02020603050405020304" pitchFamily="18" charset="0"/>
                  </a:rPr>
                  <a:t> 数值计算更稳定：似然函数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</a:rPr>
                  <a:t>涉及多个小的概率值相乘，容易下溢出</a:t>
                </a:r>
                <a:endParaRPr lang="en-US" altLang="zh-CN" dirty="0" smtClean="0">
                  <a:latin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dirty="0" smtClean="0">
                    <a:latin typeface="Times New Roman" panose="02020603050405020304" pitchFamily="18" charset="0"/>
                  </a:rPr>
                  <a:t>计算更简单：很多概率密度函数是指数函数，取对数运算后更简单</a:t>
                </a:r>
                <a:endParaRPr lang="en-US" altLang="zh-CN" dirty="0" smtClean="0">
                  <a:latin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zh-CN" dirty="0">
                  <a:latin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dirty="0" smtClean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dirty="0" smtClean="0">
                    <a:latin typeface="Times New Roman" panose="02020603050405020304" pitchFamily="18" charset="0"/>
                  </a:rPr>
                  <a:t>在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不引起混淆的情况下，有时记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log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似然函数为似然函数</a:t>
                </a:r>
              </a:p>
              <a:p>
                <a:pPr>
                  <a:lnSpc>
                    <a:spcPct val="100000"/>
                  </a:lnSpc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005951" cy="5237271"/>
              </a:xfrm>
              <a:blipFill rotWithShape="0">
                <a:blip r:embed="rId2"/>
                <a:stretch>
                  <a:fillRect l="-941" t="-1164" r="-3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442143" y="2193577"/>
                <a:ext cx="3278526" cy="759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mr-IN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mr-IN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𝒟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143" y="2193577"/>
                <a:ext cx="3278526" cy="7593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4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贝叶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斯最优分类器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错误率、最小错误率决策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损失函数、条件风险、期望风险、最小期望风险决策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生成式分类器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概率密度函数的参数估计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朴素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贝叶斯分类器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高斯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判别分析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194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贝叶斯估计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6" y="1147763"/>
                <a:ext cx="11436257" cy="5237271"/>
              </a:xfrm>
            </p:spPr>
            <p:txBody>
              <a:bodyPr/>
              <a:lstStyle/>
              <a:p>
                <a:pPr lvl="1" indent="-285750">
                  <a:lnSpc>
                    <a:spcPct val="100000"/>
                  </a:lnSpc>
                  <a:buFont typeface="Wingdings" panose="05000000000000000000" pitchFamily="2" charset="2"/>
                  <a:buChar char="n"/>
                </a:pPr>
                <a:r>
                  <a:rPr kumimoji="1" lang="en-US" altLang="zh-CN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2800" spc="-5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MLE</a:t>
                </a:r>
                <a:r>
                  <a:rPr lang="zh-CN" altLang="en-US" sz="2800" spc="-5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认为参数只是一个值（</a:t>
                </a:r>
                <a:r>
                  <a:rPr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点估计）</a:t>
                </a:r>
                <a:endParaRPr lang="en-US" altLang="zh-CN" sz="2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 indent="-285750">
                  <a:lnSpc>
                    <a:spcPct val="100000"/>
                  </a:lnSpc>
                  <a:buFont typeface="Wingdings" panose="05000000000000000000" pitchFamily="2" charset="2"/>
                  <a:buChar char="n"/>
                </a:pPr>
                <a:endParaRPr lang="en-US" altLang="zh-CN" sz="1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 indent="-285750">
                  <a:lnSpc>
                    <a:spcPct val="100000"/>
                  </a:lnSpc>
                  <a:buFont typeface="Wingdings" panose="05000000000000000000" pitchFamily="2" charset="2"/>
                  <a:buChar char="n"/>
                  <a:tabLst>
                    <a:tab pos="356431" algn="l"/>
                    <a:tab pos="357007" algn="l"/>
                  </a:tabLst>
                </a:pPr>
                <a:r>
                  <a:rPr kumimoji="1" lang="zh-CN" altLang="en-US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贝叶斯估计：参数也是随机变量，亦可用概率分布描述其性质</a:t>
                </a:r>
              </a:p>
              <a:p>
                <a:pPr lvl="1">
                  <a:tabLst>
                    <a:tab pos="720348" algn="l"/>
                    <a:tab pos="720924" algn="l"/>
                  </a:tabLst>
                </a:pPr>
                <a:r>
                  <a:rPr lang="zh-CN" altLang="en-US" sz="2800" dirty="0" smtClean="0">
                    <a:latin typeface="Times New Roman" panose="02020603050405020304" pitchFamily="18" charset="0"/>
                  </a:rPr>
                  <a:t> 先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验分布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charset="0"/>
                      </a:rPr>
                      <m:t>𝑝</m:t>
                    </m:r>
                    <m:r>
                      <a:rPr lang="en-US" altLang="zh-CN" sz="2800" dirty="0">
                        <a:latin typeface="Cambria Math" charset="0"/>
                      </a:rPr>
                      <m:t>(</m:t>
                    </m:r>
                    <m:r>
                      <a:rPr lang="en-US" altLang="zh-CN" sz="2800" dirty="0" err="1">
                        <a:latin typeface="Cambria Math" charset="0"/>
                      </a:rPr>
                      <m:t>𝜽</m:t>
                    </m:r>
                    <m:r>
                      <a:rPr lang="en-US" altLang="zh-CN" sz="2800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：在没有看到数据之前，参数的分布</a:t>
                </a:r>
                <a:endParaRPr lang="en-US" altLang="zh-CN" sz="2800" dirty="0">
                  <a:latin typeface="Times New Roman" panose="02020603050405020304" pitchFamily="18" charset="0"/>
                </a:endParaRPr>
              </a:p>
              <a:p>
                <a:pPr marL="1315799" lvl="2" indent="-260270">
                  <a:lnSpc>
                    <a:spcPct val="120000"/>
                  </a:lnSpc>
                  <a:spcBef>
                    <a:spcPts val="118"/>
                  </a:spcBef>
                  <a:buFont typeface="Arial"/>
                  <a:buChar char="–"/>
                  <a:tabLst>
                    <a:tab pos="685799" algn="l"/>
                    <a:tab pos="686375" algn="l"/>
                  </a:tabLst>
                </a:pPr>
                <a:r>
                  <a:rPr lang="zh-CN" altLang="en-US" sz="24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先验反映我们对参数取值的信念</a:t>
                </a:r>
                <a:r>
                  <a:rPr lang="zh-CN" altLang="en-US" sz="24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：通常</a:t>
                </a:r>
                <a:r>
                  <a:rPr lang="zh-CN" altLang="en-US" sz="2400" spc="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偏</a:t>
                </a:r>
                <a:r>
                  <a:rPr lang="zh-CN" altLang="en-US" sz="24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好</a:t>
                </a:r>
                <a:r>
                  <a:rPr lang="zh-CN" altLang="en-US" sz="24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更</a:t>
                </a:r>
                <a:r>
                  <a:rPr lang="zh-CN" altLang="en-US" sz="2400" spc="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简</a:t>
                </a:r>
                <a:r>
                  <a:rPr lang="zh-CN" altLang="en-US" sz="24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单或</a:t>
                </a:r>
                <a:r>
                  <a:rPr lang="zh-CN" altLang="en-US" sz="2400" spc="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更</a:t>
                </a:r>
                <a:r>
                  <a:rPr lang="zh-CN" altLang="en-US" sz="24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光滑</a:t>
                </a:r>
                <a:r>
                  <a:rPr lang="zh-CN" altLang="en-US" sz="2400" spc="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4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模型</a:t>
                </a:r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350348" lvl="2" indent="-260846">
                  <a:lnSpc>
                    <a:spcPct val="100000"/>
                  </a:lnSpc>
                  <a:spcBef>
                    <a:spcPts val="439"/>
                  </a:spcBef>
                  <a:buFont typeface="Arial"/>
                  <a:buChar char="–"/>
                  <a:tabLst>
                    <a:tab pos="720348" algn="l"/>
                    <a:tab pos="720924" algn="l"/>
                  </a:tabLst>
                </a:pPr>
                <a:r>
                  <a:rPr lang="zh-CN" altLang="en-US" sz="24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为计算方便，我们一般采用</a:t>
                </a:r>
                <a:r>
                  <a:rPr lang="zh-CN" altLang="en-US" sz="2400" spc="-5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共轭先验</a:t>
                </a:r>
                <a:r>
                  <a:rPr lang="zh-CN" altLang="en-US" sz="24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（先验分布与后验分布为同族分布</a:t>
                </a:r>
                <a:r>
                  <a:rPr lang="zh-CN" altLang="en-US" sz="24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</a:t>
                </a:r>
                <a:endParaRPr lang="en-US" altLang="zh-CN" sz="2400" spc="-5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350348" lvl="2" indent="-260846">
                  <a:lnSpc>
                    <a:spcPct val="100000"/>
                  </a:lnSpc>
                  <a:spcBef>
                    <a:spcPts val="439"/>
                  </a:spcBef>
                  <a:buFont typeface="Arial"/>
                  <a:buChar char="–"/>
                  <a:tabLst>
                    <a:tab pos="720348" algn="l"/>
                    <a:tab pos="720924" algn="l"/>
                  </a:tabLst>
                </a:pPr>
                <a:endParaRPr lang="zh-CN" altLang="en-US" sz="1000" spc="-5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tabLst>
                    <a:tab pos="720348" algn="l"/>
                    <a:tab pos="720924" algn="l"/>
                  </a:tabLst>
                </a:pPr>
                <a:r>
                  <a:rPr lang="zh-CN" altLang="en-US" sz="2800" dirty="0" smtClean="0">
                    <a:latin typeface="Times New Roman" panose="02020603050405020304" pitchFamily="18" charset="0"/>
                  </a:rPr>
                  <a:t> 似然：同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MLE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相同</a:t>
                </a:r>
                <a:r>
                  <a:rPr lang="zh-CN" altLang="en-US" sz="2800" dirty="0" smtClean="0">
                    <a:latin typeface="Times New Roman" panose="02020603050405020304" pitchFamily="18" charset="0"/>
                  </a:rPr>
                  <a:t>，为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charset="0"/>
                      </a:rPr>
                      <m:t>𝑝</m:t>
                    </m:r>
                    <m:r>
                      <a:rPr lang="en-US" altLang="zh-CN" sz="2800" dirty="0">
                        <a:latin typeface="Cambria Math" charset="0"/>
                      </a:rPr>
                      <m:t>(</m:t>
                    </m:r>
                    <m:r>
                      <a:rPr lang="zh-CN" altLang="en-US" sz="2800" dirty="0">
                        <a:latin typeface="Cambria Math" charset="0"/>
                      </a:rPr>
                      <m:t>𝒟</m:t>
                    </m:r>
                    <m:r>
                      <a:rPr lang="en-US" altLang="zh-CN" sz="2800" dirty="0">
                        <a:latin typeface="Cambria Math" charset="0"/>
                      </a:rPr>
                      <m:t>|</m:t>
                    </m:r>
                    <m:r>
                      <a:rPr lang="en-US" altLang="zh-CN" sz="2800" dirty="0" err="1">
                        <a:latin typeface="Cambria Math" charset="0"/>
                      </a:rPr>
                      <m:t>𝜽</m:t>
                    </m:r>
                    <m:r>
                      <a:rPr lang="en-US" altLang="zh-CN" sz="2800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sz="2800" dirty="0">
                  <a:latin typeface="Times New Roman" panose="02020603050405020304" pitchFamily="18" charset="0"/>
                </a:endParaRPr>
              </a:p>
              <a:p>
                <a:pPr lvl="2">
                  <a:tabLst>
                    <a:tab pos="720348" algn="l"/>
                    <a:tab pos="720924" algn="l"/>
                  </a:tabLst>
                </a:pPr>
                <a:endParaRPr lang="en-US" altLang="zh-CN" dirty="0">
                  <a:latin typeface="Times New Roman" panose="02020603050405020304" pitchFamily="18" charset="0"/>
                </a:endParaRPr>
              </a:p>
              <a:p>
                <a:pPr lvl="1">
                  <a:tabLst>
                    <a:tab pos="720348" algn="l"/>
                    <a:tab pos="720924" algn="l"/>
                  </a:tabLst>
                </a:pPr>
                <a:r>
                  <a:rPr lang="zh-CN" altLang="en-US" sz="2800" dirty="0" smtClean="0">
                    <a:latin typeface="Times New Roman" panose="02020603050405020304" pitchFamily="18" charset="0"/>
                  </a:rPr>
                  <a:t> 后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验分布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charset="0"/>
                      </a:rPr>
                      <m:t>𝑝</m:t>
                    </m:r>
                    <m:r>
                      <a:rPr lang="en-US" altLang="zh-CN" sz="2800" dirty="0">
                        <a:latin typeface="Cambria Math" charset="0"/>
                      </a:rPr>
                      <m:t>(</m:t>
                    </m:r>
                    <m:r>
                      <a:rPr lang="en-US" altLang="zh-CN" sz="2800" dirty="0" err="1">
                        <a:latin typeface="Cambria Math" charset="0"/>
                      </a:rPr>
                      <m:t>𝜽</m:t>
                    </m:r>
                    <m:r>
                      <a:rPr lang="en-US" altLang="zh-CN" sz="2800" dirty="0">
                        <a:latin typeface="Cambria Math" charset="0"/>
                      </a:rPr>
                      <m:t>|</m:t>
                    </m:r>
                    <m:r>
                      <a:rPr lang="zh-CN" altLang="en-US" sz="2800" dirty="0">
                        <a:latin typeface="Cambria Math" charset="0"/>
                      </a:rPr>
                      <m:t>𝒟</m:t>
                    </m:r>
                    <m:r>
                      <a:rPr lang="en-US" altLang="zh-CN" sz="2800" dirty="0">
                        <a:latin typeface="Cambria Math" charset="0"/>
                      </a:rPr>
                      <m:t>) 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： 在看到数据</a:t>
                </a:r>
                <a14:m>
                  <m:oMath xmlns:m="http://schemas.openxmlformats.org/officeDocument/2006/math">
                    <m:r>
                      <a:rPr lang="zh-CN" altLang="en-US" sz="2800" dirty="0">
                        <a:latin typeface="Cambria Math" charset="0"/>
                      </a:rPr>
                      <m:t>𝒟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后，对参数分布的</a:t>
                </a:r>
                <a:r>
                  <a:rPr lang="zh-CN" altLang="en-US" sz="2800" dirty="0" smtClean="0">
                    <a:latin typeface="Times New Roman" panose="02020603050405020304" pitchFamily="18" charset="0"/>
                  </a:rPr>
                  <a:t>更新</a:t>
                </a:r>
                <a:endParaRPr lang="en-US" altLang="zh-CN" sz="2800" dirty="0" smtClean="0">
                  <a:latin typeface="Times New Roman" panose="02020603050405020304" pitchFamily="18" charset="0"/>
                </a:endParaRPr>
              </a:p>
              <a:p>
                <a:pPr lvl="1">
                  <a:tabLst>
                    <a:tab pos="720348" algn="l"/>
                    <a:tab pos="720924" algn="l"/>
                  </a:tabLst>
                </a:pPr>
                <a:endParaRPr lang="en-US" altLang="zh-CN" sz="2800" dirty="0">
                  <a:latin typeface="Times New Roman" panose="02020603050405020304" pitchFamily="18" charset="0"/>
                </a:endParaRPr>
              </a:p>
              <a:p>
                <a:pPr lvl="1">
                  <a:tabLst>
                    <a:tab pos="720348" algn="l"/>
                    <a:tab pos="720924" algn="l"/>
                  </a:tabLst>
                </a:pPr>
                <a:endParaRPr lang="en-US" altLang="zh-CN" sz="2800" dirty="0">
                  <a:latin typeface="Times New Roman" panose="02020603050405020304" pitchFamily="18" charset="0"/>
                </a:endParaRPr>
              </a:p>
              <a:p>
                <a:pPr marL="1315799" lvl="2" indent="-260270">
                  <a:lnSpc>
                    <a:spcPct val="120000"/>
                  </a:lnSpc>
                  <a:spcBef>
                    <a:spcPts val="118"/>
                  </a:spcBef>
                  <a:buFont typeface="Arial"/>
                  <a:buChar char="–"/>
                  <a:tabLst>
                    <a:tab pos="685799" algn="l"/>
                    <a:tab pos="686375" algn="l"/>
                  </a:tabLst>
                </a:pPr>
                <a:r>
                  <a:rPr lang="zh-CN" altLang="en-US" sz="2400" spc="-5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参数估计不再是一个点估计，而是一个分布（信息更多</a:t>
                </a:r>
                <a:r>
                  <a:rPr lang="zh-CN" altLang="en-US" sz="2400" spc="-5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</a:t>
                </a:r>
                <a:endParaRPr lang="zh-CN" altLang="en-US" sz="2400" spc="-5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6" y="1147763"/>
                <a:ext cx="11436257" cy="5237271"/>
              </a:xfrm>
              <a:blipFill rotWithShape="0">
                <a:blip r:embed="rId2"/>
                <a:stretch>
                  <a:fillRect l="-906" t="-1164" b="-5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055828" y="5116067"/>
                <a:ext cx="5977919" cy="1001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dirty="0" err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𝜽</m:t>
                          </m:r>
                        </m:e>
                        <m:e>
                          <m:r>
                            <a:rPr lang="zh-CN" altLang="en-US" sz="28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𝒟</m:t>
                          </m:r>
                        </m:e>
                      </m:d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𝒟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800" dirty="0" err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𝜽</m:t>
                          </m:r>
                          <m:r>
                            <a:rPr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𝒟</m:t>
                              </m:r>
                            </m:e>
                          </m:d>
                        </m:den>
                      </m:f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zh-CN" sz="2800" dirty="0" err="1">
                          <a:solidFill>
                            <a:srgbClr val="09405E"/>
                          </a:solidFill>
                          <a:latin typeface="Cambria Math" charset="0"/>
                        </a:rPr>
                        <m:t>𝜽</m:t>
                      </m:r>
                      <m: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828" y="5116067"/>
                <a:ext cx="5977919" cy="10010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11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贝叶斯估计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6" y="1147763"/>
                <a:ext cx="11436257" cy="5237271"/>
              </a:xfrm>
            </p:spPr>
            <p:txBody>
              <a:bodyPr/>
              <a:lstStyle/>
              <a:p>
                <a:pPr lvl="1" indent="-285750">
                  <a:lnSpc>
                    <a:spcPct val="100000"/>
                  </a:lnSpc>
                  <a:buFont typeface="Wingdings" panose="05000000000000000000" pitchFamily="2" charset="2"/>
                  <a:buChar char="n"/>
                </a:pPr>
                <a:r>
                  <a:rPr kumimoji="1" lang="en-US" altLang="zh-CN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参数的贝叶斯</a:t>
                </a:r>
                <a:r>
                  <a:rPr lang="zh-CN" altLang="en-US" sz="2800" dirty="0" smtClean="0">
                    <a:latin typeface="Times New Roman" panose="02020603050405020304" pitchFamily="18" charset="0"/>
                  </a:rPr>
                  <a:t>后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验</a:t>
                </a:r>
                <a:r>
                  <a:rPr lang="zh-CN" altLang="en-US" sz="2800" dirty="0" smtClean="0">
                    <a:latin typeface="Times New Roman" panose="02020603050405020304" pitchFamily="18" charset="0"/>
                  </a:rPr>
                  <a:t>分布</a:t>
                </a:r>
                <a:endParaRPr lang="en-US" altLang="zh-CN" sz="2800" dirty="0">
                  <a:latin typeface="Times New Roman" panose="02020603050405020304" pitchFamily="18" charset="0"/>
                </a:endParaRPr>
              </a:p>
              <a:p>
                <a:pPr lvl="1">
                  <a:tabLst>
                    <a:tab pos="720348" algn="l"/>
                    <a:tab pos="720924" algn="l"/>
                  </a:tabLst>
                </a:pPr>
                <a:endParaRPr lang="en-US" altLang="zh-CN" sz="2800" dirty="0" smtClean="0">
                  <a:latin typeface="Times New Roman" panose="02020603050405020304" pitchFamily="18" charset="0"/>
                </a:endParaRPr>
              </a:p>
              <a:p>
                <a:pPr marL="1315799" lvl="2" indent="-260270">
                  <a:lnSpc>
                    <a:spcPct val="120000"/>
                  </a:lnSpc>
                  <a:spcBef>
                    <a:spcPts val="118"/>
                  </a:spcBef>
                  <a:buFont typeface="Arial"/>
                  <a:buChar char="–"/>
                  <a:tabLst>
                    <a:tab pos="685799" algn="l"/>
                    <a:tab pos="686375" algn="l"/>
                  </a:tabLst>
                </a:pPr>
                <a:endParaRPr lang="en-US" altLang="zh-CN" sz="2800" dirty="0" smtClean="0">
                  <a:latin typeface="Times New Roman" panose="02020603050405020304" pitchFamily="18" charset="0"/>
                  <a:cs typeface="Microsoft YaHei" charset="-122"/>
                </a:endParaRPr>
              </a:p>
              <a:p>
                <a:pPr marL="685799" indent="-260270">
                  <a:lnSpc>
                    <a:spcPct val="120000"/>
                  </a:lnSpc>
                  <a:spcBef>
                    <a:spcPts val="118"/>
                  </a:spcBef>
                  <a:buFont typeface="Arial"/>
                  <a:buChar char="–"/>
                  <a:tabLst>
                    <a:tab pos="685799" algn="l"/>
                    <a:tab pos="686375" algn="l"/>
                  </a:tabLst>
                </a:pPr>
                <a:endParaRPr lang="en-US" altLang="zh-CN" spc="-5" dirty="0" smtClean="0">
                  <a:latin typeface="Times New Roman" panose="02020603050405020304" pitchFamily="18" charset="0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sz="2800" spc="-5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参数</a:t>
                </a:r>
                <a:r>
                  <a:rPr lang="zh-CN" altLang="en-US" sz="2800" spc="-5" dirty="0">
                    <a:latin typeface="Microsoft YaHei" charset="-122"/>
                    <a:ea typeface="Microsoft YaHei" charset="-122"/>
                    <a:cs typeface="Microsoft YaHei" charset="-122"/>
                  </a:rPr>
                  <a:t>估计不再是一个点估计，而是一个分布（信息更多）</a:t>
                </a:r>
                <a:endParaRPr lang="en-US" altLang="zh-CN" sz="2800" dirty="0">
                  <a:latin typeface="Times New Roman" panose="02020603050405020304" pitchFamily="18" charset="0"/>
                </a:endParaRPr>
              </a:p>
              <a:p>
                <a:pPr lvl="1" indent="-285750">
                  <a:lnSpc>
                    <a:spcPct val="100000"/>
                  </a:lnSpc>
                  <a:buFont typeface="Wingdings" panose="05000000000000000000" pitchFamily="2" charset="2"/>
                  <a:buChar char="n"/>
                  <a:tabLst>
                    <a:tab pos="357007" algn="l"/>
                    <a:tab pos="357583" algn="l"/>
                  </a:tabLst>
                </a:pPr>
                <a:endParaRPr kumimoji="1" lang="en-US" altLang="zh-CN" sz="2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 indent="-285750">
                  <a:lnSpc>
                    <a:spcPct val="100000"/>
                  </a:lnSpc>
                  <a:buFont typeface="Wingdings" panose="05000000000000000000" pitchFamily="2" charset="2"/>
                  <a:buChar char="n"/>
                  <a:tabLst>
                    <a:tab pos="357007" algn="l"/>
                    <a:tab pos="357583" algn="l"/>
                  </a:tabLst>
                </a:pPr>
                <a:r>
                  <a:rPr kumimoji="1"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亦可用后验分布的均值或众数得到参数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charset="0"/>
                      </a:rPr>
                      <m:t>𝜽</m:t>
                    </m:r>
                  </m:oMath>
                </a14:m>
                <a:r>
                  <a:rPr kumimoji="1"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的点估计</a:t>
                </a:r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315799" lvl="2" indent="-260270">
                  <a:lnSpc>
                    <a:spcPct val="120000"/>
                  </a:lnSpc>
                  <a:spcBef>
                    <a:spcPts val="118"/>
                  </a:spcBef>
                  <a:buFont typeface="Arial"/>
                  <a:buChar char="–"/>
                  <a:tabLst>
                    <a:tab pos="685799" algn="l"/>
                    <a:tab pos="686375" algn="l"/>
                  </a:tabLst>
                </a:pPr>
                <a:endParaRPr lang="zh-CN" altLang="en-US" sz="2800" spc="-5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tabLst>
                    <a:tab pos="720348" algn="l"/>
                    <a:tab pos="720924" algn="l"/>
                  </a:tabLst>
                </a:pPr>
                <a:endParaRPr lang="zh-CN" altLang="en-US" sz="2800" dirty="0">
                  <a:latin typeface="Times New Roman" panose="02020603050405020304" pitchFamily="18" charset="0"/>
                </a:endParaRPr>
              </a:p>
              <a:p>
                <a:pPr lvl="1" indent="-285750">
                  <a:lnSpc>
                    <a:spcPct val="100000"/>
                  </a:lnSpc>
                  <a:buFont typeface="Wingdings" panose="05000000000000000000" pitchFamily="2" charset="2"/>
                  <a:buChar char="n"/>
                </a:pPr>
                <a:endParaRPr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6" y="1147763"/>
                <a:ext cx="11436257" cy="5237271"/>
              </a:xfrm>
              <a:blipFill rotWithShape="0">
                <a:blip r:embed="rId2"/>
                <a:stretch>
                  <a:fillRect l="-906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733099" y="1942562"/>
                <a:ext cx="5977919" cy="1001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dirty="0" err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𝜽</m:t>
                          </m:r>
                        </m:e>
                        <m:e>
                          <m:r>
                            <a:rPr lang="zh-CN" altLang="en-US" sz="28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𝒟</m:t>
                          </m:r>
                        </m:e>
                      </m:d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𝒟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800" dirty="0" err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𝜽</m:t>
                          </m:r>
                          <m:r>
                            <a:rPr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𝒟</m:t>
                              </m:r>
                            </m:e>
                          </m:d>
                        </m:den>
                      </m:f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zh-CN" sz="2800" dirty="0" err="1">
                          <a:solidFill>
                            <a:srgbClr val="09405E"/>
                          </a:solidFill>
                          <a:latin typeface="Cambria Math" charset="0"/>
                        </a:rPr>
                        <m:t>𝜽</m:t>
                      </m:r>
                      <m: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099" y="1942562"/>
                <a:ext cx="5977919" cy="10010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09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11233" y="202747"/>
            <a:ext cx="9783981" cy="548367"/>
          </a:xfrm>
        </p:spPr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</a:rPr>
              <a:t>贝努利分布</a:t>
            </a:r>
            <a:r>
              <a:rPr lang="zh-CN" altLang="en-US" dirty="0" smtClean="0">
                <a:latin typeface="Calibri" panose="020F0502020204030204" pitchFamily="34" charset="0"/>
              </a:rPr>
              <a:t>的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极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大似然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估计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328681" cy="5237271"/>
              </a:xfrm>
            </p:spPr>
            <p:txBody>
              <a:bodyPr/>
              <a:lstStyle/>
              <a:p>
                <a:r>
                  <a:rPr lang="zh-CN" altLang="en-US" sz="2400" b="0" dirty="0" smtClean="0"/>
                  <a:t>若随机变量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zh-CN" altLang="en-US" sz="2400" b="0" dirty="0" smtClean="0">
                    <a:latin typeface="Cambria Math" charset="0"/>
                  </a:rPr>
                  <a:t>只有</a:t>
                </a:r>
                <a:r>
                  <a:rPr lang="en-US" altLang="zh-CN" sz="2400" b="0" dirty="0" smtClean="0">
                    <a:latin typeface="Cambria Math" charset="0"/>
                  </a:rPr>
                  <a:t>0</a:t>
                </a:r>
                <a:r>
                  <a:rPr lang="zh-CN" altLang="en-US" sz="2400" b="0" dirty="0" smtClean="0">
                    <a:latin typeface="Cambria Math" charset="0"/>
                  </a:rPr>
                  <a:t>、</a:t>
                </a:r>
                <a:r>
                  <a:rPr lang="en-US" altLang="zh-CN" sz="2400" b="0" dirty="0" smtClean="0">
                    <a:latin typeface="Cambria Math" charset="0"/>
                  </a:rPr>
                  <a:t>1</a:t>
                </a:r>
                <a:r>
                  <a:rPr lang="zh-CN" altLang="en-US" sz="2400" b="0" dirty="0" smtClean="0">
                    <a:latin typeface="Cambria Math" charset="0"/>
                  </a:rPr>
                  <a:t>两种取值，</a:t>
                </a:r>
                <a:r>
                  <a:rPr lang="zh-CN" altLang="en-US" sz="2400" dirty="0" smtClean="0">
                    <a:latin typeface="Cambria Math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</a:rPr>
                      <m:t>𝑋</m:t>
                    </m:r>
                    <m:r>
                      <a:rPr lang="en-US" altLang="zh-CN" sz="2400" i="1" dirty="0"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sz="2400" dirty="0">
                        <a:latin typeface="Cambria Math" charset="0"/>
                      </a:rPr>
                      <m:t>Bernoulli</m:t>
                    </m:r>
                    <m:d>
                      <m:dPr>
                        <m:ctrlPr>
                          <a:rPr lang="en-US" altLang="zh-CN" sz="24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CN" sz="2400" dirty="0" smtClean="0">
                  <a:latin typeface="Calibri" panose="020F0502020204030204" pitchFamily="34" charset="0"/>
                </a:endParaRPr>
              </a:p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似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然函数为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endParaRPr kumimoji="1" lang="en-US" altLang="zh-CN" dirty="0" smtClean="0"/>
              </a:p>
              <a:p>
                <a:pPr marL="285750" lvl="1" indent="-285750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endParaRPr kumimoji="1" lang="en-US" altLang="zh-CN" dirty="0" smtClean="0"/>
              </a:p>
              <a:p>
                <a:pPr marL="285750" lvl="1" indent="-285750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kumimoji="1" lang="zh-CN" altLang="en-US" dirty="0" smtClean="0"/>
                  <a:t>求</a:t>
                </a:r>
                <a:r>
                  <a:rPr kumimoji="1" lang="zh-CN" altLang="en-US" dirty="0"/>
                  <a:t>参数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zh-CN" altLang="en-US" dirty="0" smtClean="0">
                    <a:solidFill>
                      <a:srgbClr val="094162"/>
                    </a:solidFill>
                  </a:rPr>
                  <a:t>：令</a:t>
                </a:r>
                <a:endParaRPr lang="en-US" altLang="zh-CN" dirty="0" smtClean="0">
                  <a:solidFill>
                    <a:srgbClr val="094162"/>
                  </a:solidFill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sz="2400" dirty="0"/>
              </a:p>
              <a:p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328681" cy="5237271"/>
              </a:xfrm>
              <a:blipFill rotWithShape="0">
                <a:blip r:embed="rId3"/>
                <a:stretch>
                  <a:fillRect l="-699" t="-1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11233" y="2000589"/>
                <a:ext cx="7571945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s-I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4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33" y="2000589"/>
                <a:ext cx="7571945" cy="113082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519312" y="6144926"/>
                <a:ext cx="4252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93F5D"/>
                        </a:solidFill>
                        <a:latin typeface="Cambria Math" charset="0"/>
                      </a:rPr>
                      <m:t>𝑋</m:t>
                    </m:r>
                    <m:r>
                      <a:rPr lang="en-US" altLang="zh-CN" sz="2400" i="1" dirty="0" smtClean="0">
                        <a:solidFill>
                          <a:srgbClr val="093F5D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zh-CN" sz="2400" dirty="0" smtClean="0">
                    <a:solidFill>
                      <a:srgbClr val="093F5D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=1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的样本占所有样本的比例</a:t>
                </a:r>
                <a:endParaRPr kumimoji="1"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12" y="6144926"/>
                <a:ext cx="4252574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87" t="-101316" r="-1146" b="-1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443363" y="5937456"/>
                <a:ext cx="2719719" cy="844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63" y="5937456"/>
                <a:ext cx="2719719" cy="8442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3"/>
              <p:cNvSpPr txBox="1"/>
              <p:nvPr/>
            </p:nvSpPr>
            <p:spPr>
              <a:xfrm>
                <a:off x="2883448" y="4323766"/>
                <a:ext cx="6189708" cy="1621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zh-CN" sz="28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den>
                      </m:f>
                      <m:r>
                        <a:rPr lang="en-US" altLang="zh-CN" sz="28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den>
                      </m:f>
                      <m:limLow>
                        <m:limLowPr>
                          <m:ctrlPr>
                            <a:rPr lang="bg-BG" altLang="zh-CN" sz="28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bg-BG" altLang="zh-CN" sz="280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altLang="zh-CN" sz="2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den>
                      </m:f>
                      <m:limLow>
                        <m:limLowPr>
                          <m:ctrlPr>
                            <a:rPr lang="bg-BG" altLang="zh-CN" sz="2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bg-BG" altLang="zh-CN" sz="2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is-I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lim>
                      </m:limLow>
                      <m:r>
                        <a:rPr lang="en-US" altLang="zh-CN" sz="28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448" y="4323766"/>
                <a:ext cx="6189708" cy="162191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996770" y="1594352"/>
                <a:ext cx="3962148" cy="461665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Ber</m:t>
                      </m:r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|</m:t>
                      </m:r>
                      <m:r>
                        <a:rPr lang="en-US" altLang="zh-CN" sz="2400" b="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1−</m:t>
                              </m:r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770" y="1594352"/>
                <a:ext cx="3962148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6883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042582" y="3162177"/>
                <a:ext cx="4935262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is-IS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s-IS" altLang="zh-CN" sz="240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is-I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r>
                                        <a:rPr lang="en-US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582" y="3162177"/>
                <a:ext cx="4935262" cy="113082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3"/>
              <p:cNvSpPr txBox="1"/>
              <p:nvPr/>
            </p:nvSpPr>
            <p:spPr>
              <a:xfrm>
                <a:off x="974915" y="5964556"/>
                <a:ext cx="3449534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altLang="zh-CN" sz="24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den>
                      </m:f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altLang="zh-CN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</a:rPr>
                        <m:t>=0</m:t>
                      </m:r>
                      <m:r>
                        <a:rPr lang="zh-CN" altLang="en-US" sz="2400" b="0" i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</a:rPr>
                        <m:t>           </m:t>
                      </m:r>
                      <m:r>
                        <a:rPr lang="zh-CN" altLang="en-US" sz="24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   </m:t>
                      </m:r>
                    </m:oMath>
                  </m:oMathPara>
                </a14:m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15" y="5964556"/>
                <a:ext cx="3449534" cy="69140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17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</a:rPr>
              <a:t>贝努利分布</a:t>
            </a:r>
            <a:r>
              <a:rPr lang="zh-CN" altLang="en-US" dirty="0" smtClean="0">
                <a:latin typeface="Calibri" panose="020F0502020204030204" pitchFamily="34" charset="0"/>
              </a:rPr>
              <a:t>的贝叶斯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估计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</p:spPr>
            <p:txBody>
              <a:bodyPr/>
              <a:lstStyle/>
              <a:p>
                <a:pPr lvl="1" indent="-28575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𝑋</m:t>
                    </m:r>
                    <m:r>
                      <a:rPr lang="en-US" altLang="zh-CN" i="1" dirty="0"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Bernoulli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</m:d>
                  </m:oMath>
                </a14:m>
                <a:endParaRPr lang="zh-CN" altLang="en-US" dirty="0"/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其似然为：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pc="-5" dirty="0" smtClean="0"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lang="en-US" altLang="zh-CN" b="0" i="1" spc="-5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  <m:r>
                      <a:rPr lang="en-US" altLang="zh-CN" spc="-5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=1</m:t>
                        </m:r>
                      </m:sub>
                      <m:sup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pc="-5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为取值为</a:t>
                </a:r>
                <a:r>
                  <a:rPr lang="en-US" altLang="zh-CN" spc="-5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lang="zh-CN" altLang="en-US" spc="-5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的样本</a:t>
                </a:r>
                <a:r>
                  <a:rPr lang="zh-CN" altLang="en-US" spc="-5" dirty="0"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pc="-5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数目</a:t>
                </a:r>
                <a:r>
                  <a:rPr lang="zh-CN" altLang="en-US" spc="-5" dirty="0"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lang="en-US" altLang="zh-CN" b="0" i="1" spc="-5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</m:sub>
                    </m:sSub>
                    <m:r>
                      <a:rPr lang="en-US" altLang="zh-CN" spc="-5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=1</m:t>
                        </m:r>
                      </m:sub>
                      <m:sup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is-IS" altLang="zh-CN" i="1" spc="-5" dirty="0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zh-CN" altLang="en-US" spc="-5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:r>
                  <a:rPr lang="zh-CN" altLang="en-US" spc="-5" dirty="0">
                    <a:latin typeface="Microsoft YaHei" charset="-122"/>
                    <a:ea typeface="Microsoft YaHei" charset="-122"/>
                    <a:cs typeface="Microsoft YaHei" charset="-122"/>
                  </a:rPr>
                  <a:t>取值为</a:t>
                </a:r>
                <a:r>
                  <a:rPr lang="en-US" altLang="zh-CN" spc="-5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0</a:t>
                </a:r>
                <a:r>
                  <a:rPr lang="zh-CN" altLang="en-US" spc="-5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pc="-5" dirty="0">
                    <a:latin typeface="Microsoft YaHei" charset="-122"/>
                    <a:ea typeface="Microsoft YaHei" charset="-122"/>
                    <a:cs typeface="Microsoft YaHei" charset="-122"/>
                  </a:rPr>
                  <a:t>样本的</a:t>
                </a:r>
                <a:r>
                  <a:rPr lang="zh-CN" altLang="en-US" spc="-5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数目</a:t>
                </a:r>
                <a:endParaRPr lang="en-US" altLang="zh-CN" spc="-5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spc="-5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pc="-5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  <m:r>
                      <a:rPr lang="en-US" altLang="zh-CN" b="0" i="1" spc="-5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sSub>
                      <m:sSubPr>
                        <m:ctrlPr>
                          <a:rPr lang="en-U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lang="en-U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pc="-5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</m:t>
                    </m:r>
                    <m:sSub>
                      <m:sSubPr>
                        <m:ctrlPr>
                          <a:rPr lang="en-U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lang="en-US" altLang="zh-CN" b="0" i="1" spc="-5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09405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endParaRPr lang="en-US" altLang="zh-CN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该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似然</a:t>
                </a:r>
                <a:r>
                  <a:rPr kumimoji="1" lang="zh-CN" altLang="en-US" dirty="0"/>
                  <a:t>对应的共轭先验</a:t>
                </a:r>
                <a:r>
                  <a:rPr kumimoji="1" lang="zh-CN" altLang="en-US" dirty="0" smtClean="0"/>
                  <a:t>为</a:t>
                </a:r>
                <a:r>
                  <a:rPr lang="de-DE" altLang="zh-CN" dirty="0" smtClean="0">
                    <a:solidFill>
                      <a:srgbClr val="C00000"/>
                    </a:solidFill>
                  </a:rPr>
                  <a:t>Beta</a:t>
                </a:r>
                <a:r>
                  <a:rPr lang="zh-CN" altLang="de-DE" dirty="0" smtClean="0">
                    <a:solidFill>
                      <a:srgbClr val="C00000"/>
                    </a:solidFill>
                  </a:rPr>
                  <a:t>分布 </a:t>
                </a:r>
                <a:r>
                  <a:rPr lang="zh-CN" altLang="en-US" dirty="0">
                    <a:latin typeface="Noto Sans Mono CJK JP Bold"/>
                    <a:cs typeface="Noto Sans Mono CJK JP Bold"/>
                  </a:rPr>
                  <a:t>：</a:t>
                </a:r>
                <a:endParaRPr kumimoji="1" lang="en-US" altLang="zh-CN" dirty="0"/>
              </a:p>
              <a:p>
                <a:pPr marL="285750" lvl="1" indent="-285750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则后验为</a:t>
                </a:r>
                <a:r>
                  <a:rPr lang="zh-CN" altLang="en-US" dirty="0" smtClean="0"/>
                  <a:t>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  <a:blipFill rotWithShape="0">
                <a:blip r:embed="rId2"/>
                <a:stretch>
                  <a:fillRect l="-685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512153" y="3870784"/>
                <a:ext cx="5865965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tabLst>
                    <a:tab pos="720348" algn="l"/>
                    <a:tab pos="720924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Beta</m:t>
                      </m:r>
                      <m:d>
                        <m:dPr>
                          <m:ctrlPr>
                            <a:rPr lang="is-IS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𝜃</m:t>
                          </m:r>
                          <m:r>
                            <a:rPr lang="en-US" altLang="zh-CN" sz="24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</m:d>
                      <m:r>
                        <a:rPr lang="en-US" altLang="zh-CN" sz="2400" b="0" i="0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𝐵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1−</m:t>
                              </m:r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solidFill>
                    <a:srgbClr val="09405E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153" y="3870784"/>
                <a:ext cx="5865965" cy="8517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550570" y="4657476"/>
                <a:ext cx="31700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𝜽</m:t>
                          </m:r>
                        </m:e>
                        <m:e>
                          <m:r>
                            <a:rPr lang="zh-CN" altLang="en-US" sz="24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𝒟</m:t>
                          </m:r>
                        </m:e>
                      </m:d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 sz="2400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dirty="0" err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570" y="4657476"/>
                <a:ext cx="317009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529236" y="5248500"/>
                <a:ext cx="4382866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1−</m:t>
                              </m:r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1−</m:t>
                              </m:r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236" y="5248500"/>
                <a:ext cx="4382866" cy="4789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529236" y="6372927"/>
                <a:ext cx="37208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Beta</m:t>
                      </m:r>
                      <m:d>
                        <m:dPr>
                          <m:ctrlPr>
                            <a:rPr lang="is-I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2400" b="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236" y="6372927"/>
                <a:ext cx="3720827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025077" y="1699293"/>
                <a:ext cx="6974153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tabLst>
                    <a:tab pos="720348" algn="l"/>
                    <a:tab pos="720924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𝒟</m:t>
                          </m:r>
                        </m:e>
                        <m:e>
                          <m:r>
                            <a:rPr lang="en-US" altLang="zh-CN" sz="2400" dirty="0" err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 sz="2400" b="0" i="0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is-I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1−</m:t>
                              </m:r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CN" sz="2400" dirty="0">
                  <a:solidFill>
                    <a:srgbClr val="09405E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077" y="1699293"/>
                <a:ext cx="6974153" cy="84824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529236" y="5856836"/>
                <a:ext cx="3522567" cy="478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1−</m:t>
                              </m:r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236" y="5856836"/>
                <a:ext cx="3522567" cy="4789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30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11233" y="202747"/>
            <a:ext cx="9783981" cy="548367"/>
          </a:xfrm>
        </p:spPr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</a:rPr>
              <a:t>贝努利分布</a:t>
            </a:r>
            <a:r>
              <a:rPr lang="zh-CN" altLang="en-US" dirty="0" smtClean="0">
                <a:latin typeface="Calibri" panose="020F0502020204030204" pitchFamily="34" charset="0"/>
              </a:rPr>
              <a:t>的</a:t>
            </a:r>
            <a:r>
              <a:rPr lang="zh-CN" altLang="en-US" dirty="0">
                <a:latin typeface="Calibri" panose="020F0502020204030204" pitchFamily="34" charset="0"/>
              </a:rPr>
              <a:t>贝叶斯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估计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48166" y="1147763"/>
                <a:ext cx="11346610" cy="5237271"/>
              </a:xfrm>
            </p:spPr>
            <p:txBody>
              <a:bodyPr/>
              <a:lstStyle/>
              <a:p>
                <a:pPr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类先验的贝叶斯后验估计为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dirty="0">
                        <a:latin typeface="Cambria Math" charset="0"/>
                      </a:rPr>
                      <m:t>Beta</m:t>
                    </m:r>
                    <m:d>
                      <m:dPr>
                        <m:ctrlPr>
                          <a:rPr lang="is-IS" altLang="zh-CN" sz="28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pc="-5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spc="-5" dirty="0" smtClean="0">
                    <a:ea typeface="Microsoft YaHei" charset="-122"/>
                    <a:cs typeface="Microsoft YaHei" charset="-122"/>
                  </a:rPr>
                  <a:t> 将</a:t>
                </a:r>
                <a:r>
                  <a:rPr lang="zh-CN" altLang="en-US" spc="-5" dirty="0">
                    <a:ea typeface="Microsoft YaHei" charset="-122"/>
                    <a:cs typeface="Microsoft YaHei" charset="-122"/>
                  </a:rPr>
                  <a:t>超参数</a:t>
                </a:r>
                <a14:m>
                  <m:oMath xmlns:m="http://schemas.openxmlformats.org/officeDocument/2006/math">
                    <m:r>
                      <a:rPr lang="en-US" altLang="zh-CN" spc="-5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𝛼</m:t>
                    </m:r>
                    <m:r>
                      <a:rPr lang="en-US" altLang="zh-CN" spc="-5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</m:t>
                    </m:r>
                    <m:r>
                      <a:rPr lang="en-US" altLang="zh-CN" spc="-5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𝛽</m:t>
                    </m:r>
                  </m:oMath>
                </a14:m>
                <a:r>
                  <a:rPr lang="zh-CN" altLang="en-US" spc="-5" dirty="0">
                    <a:ea typeface="Microsoft YaHei" charset="-122"/>
                    <a:cs typeface="Microsoft YaHei" charset="-122"/>
                  </a:rPr>
                  <a:t>加到经验计数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pc="-5" dirty="0">
                    <a:ea typeface="Microsoft YaHei" charset="-122"/>
                    <a:cs typeface="Microsoft YaHei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pc="-5" dirty="0">
                    <a:ea typeface="Microsoft YaHei" charset="-122"/>
                    <a:cs typeface="Microsoft YaHei" charset="-122"/>
                  </a:rPr>
                  <a:t>上 </a:t>
                </a:r>
                <a:endParaRPr lang="en-US" altLang="zh-CN" spc="-5" dirty="0"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spc="-5" dirty="0" smtClean="0">
                    <a:ea typeface="Microsoft YaHei" charset="-122"/>
                    <a:cs typeface="Microsoft YaHei" charset="-122"/>
                  </a:rPr>
                  <a:t> 伪</a:t>
                </a:r>
                <a:r>
                  <a:rPr lang="zh-CN" altLang="en-US" spc="-5" dirty="0">
                    <a:ea typeface="Microsoft YaHei" charset="-122"/>
                    <a:cs typeface="Microsoft YaHei" charset="-122"/>
                  </a:rPr>
                  <a:t>计数的和 </a:t>
                </a:r>
                <a14:m>
                  <m:oMath xmlns:m="http://schemas.openxmlformats.org/officeDocument/2006/math">
                    <m:r>
                      <a:rPr lang="en-US" altLang="zh-CN" spc="-5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𝛼</m:t>
                    </m:r>
                    <m:r>
                      <a:rPr lang="en-US" altLang="zh-CN" b="0" i="0" spc="-5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</m:t>
                    </m:r>
                    <m:r>
                      <a:rPr lang="en-US" altLang="zh-CN" spc="-5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𝛽</m:t>
                    </m:r>
                  </m:oMath>
                </a14:m>
                <a:r>
                  <a:rPr lang="zh-CN" altLang="en-US" spc="-5" dirty="0" smtClean="0">
                    <a:ea typeface="Microsoft YaHei" charset="-122"/>
                    <a:cs typeface="Microsoft YaHei" charset="-122"/>
                  </a:rPr>
                  <a:t>称为先</a:t>
                </a:r>
                <a:r>
                  <a:rPr lang="zh-CN" altLang="en-US" spc="-5" dirty="0">
                    <a:ea typeface="Microsoft YaHei" charset="-122"/>
                    <a:cs typeface="Microsoft YaHei" charset="-122"/>
                  </a:rPr>
                  <a:t>验的</a:t>
                </a:r>
                <a:r>
                  <a:rPr lang="zh-CN" altLang="en-US" spc="-5" dirty="0" smtClean="0">
                    <a:ea typeface="Microsoft YaHei" charset="-122"/>
                    <a:cs typeface="Microsoft YaHei" charset="-122"/>
                  </a:rPr>
                  <a:t>强度（先</a:t>
                </a:r>
                <a:r>
                  <a:rPr lang="zh-CN" altLang="en-US" spc="-5" dirty="0">
                    <a:ea typeface="Microsoft YaHei" charset="-122"/>
                    <a:cs typeface="Microsoft YaHei" charset="-122"/>
                  </a:rPr>
                  <a:t>验的有效样本</a:t>
                </a:r>
                <a:r>
                  <a:rPr lang="zh-CN" altLang="en-US" spc="-5" dirty="0" smtClean="0">
                    <a:ea typeface="Microsoft YaHei" charset="-122"/>
                    <a:cs typeface="Microsoft YaHei" charset="-122"/>
                  </a:rPr>
                  <a:t>大小），</a:t>
                </a:r>
                <a:r>
                  <a:rPr lang="zh-CN" altLang="en-US" spc="-5" dirty="0">
                    <a:ea typeface="Microsoft YaHei" charset="-122"/>
                    <a:cs typeface="Microsoft YaHei" charset="-122"/>
                  </a:rPr>
                  <a:t>与</a:t>
                </a:r>
                <a:r>
                  <a:rPr lang="zh-CN" altLang="en-US" spc="-5" dirty="0" smtClean="0">
                    <a:ea typeface="Microsoft YaHei" charset="-122"/>
                    <a:cs typeface="Microsoft YaHei" charset="-122"/>
                  </a:rPr>
                  <a:t>样本数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  <m:r>
                      <a:rPr lang="en-US" altLang="zh-CN" b="0" i="0" spc="-5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</m:t>
                    </m:r>
                    <m:sSub>
                      <m:sSubPr>
                        <m:ctrlPr>
                          <a:rPr lang="en-U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pc="-5" dirty="0" smtClean="0"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pc="-5" dirty="0">
                    <a:ea typeface="Microsoft YaHei" charset="-122"/>
                    <a:cs typeface="Microsoft YaHei" charset="-122"/>
                  </a:rPr>
                  <a:t>的作用类似 </a:t>
                </a:r>
              </a:p>
              <a:p>
                <a:pPr lvl="1"/>
                <a:endParaRPr lang="en-US" altLang="zh-CN" sz="2000" spc="-5" dirty="0">
                  <a:ea typeface="Microsoft YaHei" charset="-122"/>
                  <a:cs typeface="Microsoft YaHei" charset="-122"/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参数的点估计可取最大后验估计（后验的众数，</a:t>
                </a:r>
                <a:r>
                  <a:rPr lang="en-US" altLang="zh-CN" dirty="0" smtClean="0"/>
                  <a:t>MAP</a:t>
                </a:r>
                <a:r>
                  <a:rPr lang="zh-CN" altLang="en-US" dirty="0" smtClean="0"/>
                  <a:t>）：</a:t>
                </a:r>
                <a:endParaRPr lang="en-US" altLang="zh-CN" dirty="0" smtClean="0"/>
              </a:p>
              <a:p>
                <a:pPr marL="915750" lvl="2" indent="-28575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endParaRPr lang="en-US" altLang="zh-CN" dirty="0">
                  <a:cs typeface="Microsoft YaHei" charset="-122"/>
                </a:endParaRPr>
              </a:p>
              <a:p>
                <a:pPr lvl="1"/>
                <a:r>
                  <a:rPr lang="zh-CN" altLang="en-US" dirty="0" smtClean="0">
                    <a:solidFill>
                      <a:srgbClr val="094162"/>
                    </a:solidFill>
                  </a:rPr>
                  <a:t> 当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94162"/>
                        </a:solidFill>
                        <a:latin typeface="Cambria Math" charset="0"/>
                      </a:rPr>
                      <m:t>𝛼</m:t>
                    </m:r>
                    <m:r>
                      <a:rPr lang="en-US" altLang="zh-CN" dirty="0">
                        <a:solidFill>
                          <a:srgbClr val="094162"/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CN" dirty="0">
                        <a:solidFill>
                          <a:srgbClr val="094162"/>
                        </a:solidFill>
                        <a:latin typeface="Cambria Math" charset="0"/>
                      </a:rPr>
                      <m:t>𝛽</m:t>
                    </m:r>
                    <m:r>
                      <a:rPr lang="en-US" altLang="zh-CN" dirty="0">
                        <a:solidFill>
                          <a:srgbClr val="094162"/>
                        </a:solidFill>
                        <a:latin typeface="Cambria Math" charset="0"/>
                      </a:rPr>
                      <m:t>=1 </m:t>
                    </m:r>
                  </m:oMath>
                </a14:m>
                <a:r>
                  <a:rPr lang="zh-CN" altLang="en-US" dirty="0">
                    <a:solidFill>
                      <a:srgbClr val="094162"/>
                    </a:solidFill>
                  </a:rPr>
                  <a:t>为均匀先验，</a:t>
                </a:r>
                <a:r>
                  <a:rPr lang="en-US" altLang="zh-CN" dirty="0">
                    <a:solidFill>
                      <a:srgbClr val="094162"/>
                    </a:solidFill>
                  </a:rPr>
                  <a:t> MAP</a:t>
                </a:r>
                <a:r>
                  <a:rPr lang="zh-CN" altLang="en-US" dirty="0">
                    <a:solidFill>
                      <a:srgbClr val="094162"/>
                    </a:solidFill>
                  </a:rPr>
                  <a:t>退化为</a:t>
                </a:r>
                <a:r>
                  <a:rPr lang="en-US" altLang="zh-CN" dirty="0">
                    <a:solidFill>
                      <a:srgbClr val="094162"/>
                    </a:solidFill>
                  </a:rPr>
                  <a:t>MLE</a:t>
                </a:r>
              </a:p>
              <a:p>
                <a:pPr lvl="1"/>
                <a:endParaRPr lang="en-US" altLang="zh-CN" spc="-5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endParaRPr lang="en-US" altLang="zh-CN" sz="900" spc="-5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2400" spc="-5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或者</a:t>
                </a:r>
                <a:r>
                  <a:rPr lang="zh-CN" altLang="en-US" sz="2400" spc="-5" dirty="0">
                    <a:latin typeface="Microsoft YaHei" charset="-122"/>
                    <a:ea typeface="Microsoft YaHei" charset="-122"/>
                    <a:cs typeface="Microsoft YaHei" charset="-122"/>
                  </a:rPr>
                  <a:t>后验的均值</a:t>
                </a:r>
                <a:r>
                  <a:rPr lang="zh-CN" altLang="en-US" sz="2400" spc="-5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endParaRPr lang="en-US" altLang="zh-CN" sz="2400" spc="-5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endParaRPr lang="en-US" altLang="zh-CN" sz="2000" spc="-5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 smtClean="0">
                    <a:solidFill>
                      <a:srgbClr val="094162"/>
                    </a:solidFill>
                  </a:rPr>
                  <a:t> 当</a:t>
                </a:r>
                <a14:m>
                  <m:oMath xmlns:m="http://schemas.openxmlformats.org/officeDocument/2006/math">
                    <m:r>
                      <a:rPr lang="en-US" altLang="zh-CN" spc="-5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𝛼</m:t>
                    </m:r>
                    <m:r>
                      <a:rPr lang="en-US" altLang="zh-CN" spc="-5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lang="en-US" altLang="zh-CN" spc="-5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𝛽</m:t>
                    </m:r>
                    <m:r>
                      <a:rPr lang="en-US" altLang="zh-CN" spc="-5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=1</m:t>
                    </m:r>
                  </m:oMath>
                </a14:m>
                <a:r>
                  <a:rPr lang="zh-CN" altLang="en-US" spc="-5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时，                   ，称为</a:t>
                </a:r>
                <a:r>
                  <a:rPr lang="en-US" altLang="zh-CN" spc="-5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Laplace</a:t>
                </a:r>
                <a:r>
                  <a:rPr lang="zh-CN" altLang="en-US" spc="-5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平滑</a:t>
                </a:r>
                <a:r>
                  <a:rPr lang="zh-CN" altLang="en-US" sz="2800" dirty="0" smtClean="0">
                    <a:solidFill>
                      <a:srgbClr val="094162"/>
                    </a:solidFill>
                  </a:rPr>
                  <a:t>。</a:t>
                </a:r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48166" y="1147763"/>
                <a:ext cx="11346610" cy="5237271"/>
              </a:xfrm>
              <a:blipFill rotWithShape="0">
                <a:blip r:embed="rId2"/>
                <a:stretch>
                  <a:fillRect l="-698" t="-815" b="-2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8633842" y="2990900"/>
                <a:ext cx="2723886" cy="8484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𝛼</m:t>
                          </m:r>
                          <m:r>
                            <a:rPr lang="en-US" altLang="zh-CN" sz="2400" b="0" i="1" spc="-5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pc="-5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pc="-5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−1</m:t>
                          </m:r>
                        </m:num>
                        <m:den>
                          <m:r>
                            <a:rPr lang="en-US" altLang="zh-CN" sz="2400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𝛼</m:t>
                          </m:r>
                          <m:r>
                            <a:rPr lang="en-US" altLang="zh-CN" sz="2400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r>
                            <a:rPr lang="en-US" altLang="zh-CN" sz="2400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𝛽</m:t>
                          </m:r>
                          <m:r>
                            <a:rPr lang="en-US" altLang="zh-CN" sz="2400" b="0" i="1" spc="-5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42" y="2990900"/>
                <a:ext cx="2723886" cy="8484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391288" y="4876495"/>
                <a:ext cx="2187907" cy="846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𝛼</m:t>
                          </m:r>
                          <m:r>
                            <a:rPr lang="en-US" altLang="zh-CN" sz="2400" i="1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i="1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𝛼</m:t>
                          </m:r>
                          <m:r>
                            <a:rPr lang="en-US" altLang="zh-CN" sz="2400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r>
                            <a:rPr lang="en-US" altLang="zh-CN" sz="2400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𝛽</m:t>
                          </m:r>
                          <m:r>
                            <a:rPr lang="en-US" altLang="zh-CN" sz="2400" i="1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288" y="4876495"/>
                <a:ext cx="2187907" cy="84600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391288" y="5722496"/>
                <a:ext cx="1705532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i="1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288" y="5722496"/>
                <a:ext cx="1705532" cy="7923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33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11233" y="202747"/>
            <a:ext cx="9783981" cy="548367"/>
          </a:xfrm>
        </p:spPr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</a:rPr>
              <a:t>多项分布</a:t>
            </a:r>
            <a:r>
              <a:rPr lang="zh-CN" altLang="en-US" dirty="0" smtClean="0">
                <a:latin typeface="Calibri" panose="020F0502020204030204" pitchFamily="34" charset="0"/>
              </a:rPr>
              <a:t>的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极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大似然估计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328681" cy="5237271"/>
              </a:xfrm>
            </p:spPr>
            <p:txBody>
              <a:bodyPr/>
              <a:lstStyle/>
              <a:p>
                <a:r>
                  <a:rPr lang="zh-CN" altLang="en-US" sz="2400" dirty="0" smtClean="0"/>
                  <a:t>若随机变量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zh-CN" altLang="en-US" sz="2400" dirty="0" smtClean="0">
                    <a:latin typeface="Cambria Math" charset="0"/>
                  </a:rPr>
                  <a:t>只有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1, 2, </m:t>
                    </m:r>
                    <m:r>
                      <a:rPr lang="mr-IN" altLang="zh-CN" sz="2400" i="1" dirty="0" smtClean="0">
                        <a:latin typeface="Cambria Math" charset="0"/>
                      </a:rPr>
                      <m:t>…</m:t>
                    </m:r>
                    <m:r>
                      <a:rPr lang="en-US" altLang="zh-CN" sz="2400" i="1" dirty="0" smtClean="0">
                        <a:latin typeface="Cambria Math" charset="0"/>
                      </a:rPr>
                      <m:t>, </m:t>
                    </m:r>
                    <m:r>
                      <a:rPr lang="en-US" altLang="zh-CN" sz="2400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sz="2400" dirty="0" smtClean="0">
                    <a:latin typeface="Cambria Math" charset="0"/>
                  </a:rPr>
                  <a:t>共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sz="2400" dirty="0" smtClean="0">
                    <a:latin typeface="Cambria Math" charset="0"/>
                  </a:rPr>
                  <a:t>种</a:t>
                </a:r>
                <a:r>
                  <a:rPr lang="zh-CN" altLang="en-US" sz="2400" dirty="0">
                    <a:latin typeface="Cambria Math" charset="0"/>
                  </a:rPr>
                  <a:t>取值，则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charset="0"/>
                      </a:rPr>
                      <m:t>𝑋</m:t>
                    </m:r>
                    <m:r>
                      <a:rPr lang="en-US" altLang="zh-CN" sz="2400" i="1" dirty="0"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Multi</m:t>
                    </m:r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9405E"/>
                        </a:solidFill>
                        <a:latin typeface="Cambria Math" charset="0"/>
                      </a:rPr>
                      <m:t>noulli</m:t>
                    </m:r>
                    <m:d>
                      <m:dPr>
                        <m:ctrlPr>
                          <a:rPr lang="en-US" altLang="zh-CN" sz="24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latin typeface="Calibri" panose="020F0502020204030204" pitchFamily="34" charset="0"/>
                  </a:rPr>
                  <a:t>，例如有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sz="2400" dirty="0" smtClean="0">
                    <a:latin typeface="Calibri" panose="020F0502020204030204" pitchFamily="34" charset="0"/>
                  </a:rPr>
                  <a:t>个面的骰子</a:t>
                </a:r>
                <a:endParaRPr lang="en-US" altLang="zh-CN" sz="2400" dirty="0" smtClean="0">
                  <a:latin typeface="Calibri" panose="020F0502020204030204" pitchFamily="34" charset="0"/>
                </a:endParaRPr>
              </a:p>
              <a:p>
                <a:r>
                  <a:rPr lang="zh-CN" altLang="en-US" sz="2400" dirty="0" smtClean="0">
                    <a:latin typeface="Calibri" panose="020F0502020204030204" pitchFamily="34" charset="0"/>
                  </a:rPr>
                  <a:t>多项分布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rgbClr val="C00000"/>
                        </a:solidFill>
                        <a:latin typeface="Cambria Math" charset="0"/>
                      </a:rPr>
                      <m:t>Mult</m:t>
                    </m:r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rgbClr val="7030A0"/>
                        </a:solidFill>
                        <a:latin typeface="Cambria Math" charset="0"/>
                      </a:rPr>
                      <m:t>i</m:t>
                    </m:r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7030A0"/>
                        </a:solidFill>
                        <a:latin typeface="Cambria Math" charset="0"/>
                      </a:rPr>
                      <m:t>noulli</m:t>
                    </m:r>
                  </m:oMath>
                </a14:m>
                <a:r>
                  <a:rPr lang="zh-CN" altLang="en-US" sz="2400" dirty="0" smtClean="0">
                    <a:latin typeface="Calibri" panose="020F0502020204030204" pitchFamily="34" charset="0"/>
                  </a:rPr>
                  <a:t>可视为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Ber</m:t>
                    </m:r>
                    <m:r>
                      <m:rPr>
                        <m:sty m:val="p"/>
                      </m:rPr>
                      <a:rPr lang="en-US" altLang="zh-CN" sz="2400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noulli</m:t>
                    </m:r>
                  </m:oMath>
                </a14:m>
                <a:r>
                  <a:rPr lang="zh-CN" altLang="en-US" sz="2400" dirty="0" smtClean="0">
                    <a:latin typeface="Calibri" panose="020F0502020204030204" pitchFamily="34" charset="0"/>
                  </a:rPr>
                  <a:t>的推广</a:t>
                </a:r>
                <a:endParaRPr lang="en-US" altLang="zh-CN" sz="2400" dirty="0" smtClean="0">
                  <a:latin typeface="Calibri" panose="020F0502020204030204" pitchFamily="34" charset="0"/>
                </a:endParaRPr>
              </a:p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似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然函数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kumimoji="1" lang="zh-CN" altLang="en-US" dirty="0" smtClean="0"/>
                  <a:t>求</a:t>
                </a:r>
                <a:r>
                  <a:rPr kumimoji="1" lang="zh-CN" altLang="en-US" dirty="0"/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，需</a:t>
                </a:r>
                <a:r>
                  <a:rPr lang="zh-CN" altLang="en-US" dirty="0">
                    <a:solidFill>
                      <a:srgbClr val="094162"/>
                    </a:solidFill>
                  </a:rPr>
                  <a:t>约束条件：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altLang="zh-CN" dirty="0" smtClean="0">
                  <a:solidFill>
                    <a:srgbClr val="094162"/>
                  </a:solidFill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dirty="0">
                    <a:solidFill>
                      <a:srgbClr val="094162"/>
                    </a:solidFill>
                  </a:rPr>
                  <a:t>采用拉格朗日乘子法求极</a:t>
                </a:r>
                <a:r>
                  <a:rPr lang="zh-CN" altLang="en-US" dirty="0" smtClean="0">
                    <a:solidFill>
                      <a:srgbClr val="094162"/>
                    </a:solidFill>
                  </a:rPr>
                  <a:t>值：</a:t>
                </a:r>
                <a:endParaRPr lang="zh-CN" altLang="en-US" dirty="0">
                  <a:solidFill>
                    <a:srgbClr val="094162"/>
                  </a:solidFill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endParaRPr lang="zh-CN" altLang="en-US" dirty="0">
                  <a:solidFill>
                    <a:srgbClr val="094162"/>
                  </a:solidFill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sz="2400" dirty="0"/>
              </a:p>
              <a:p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328681" cy="5237271"/>
              </a:xfrm>
              <a:blipFill rotWithShape="0">
                <a:blip r:embed="rId3"/>
                <a:stretch>
                  <a:fillRect l="-699" t="-1746" r="-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060116" y="2332574"/>
                <a:ext cx="6625916" cy="11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𝒟</m:t>
                          </m:r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|</m:t>
                          </m:r>
                          <m:r>
                            <a:rPr lang="en-US" altLang="zh-CN" sz="24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4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altLang="zh-CN" sz="2400" i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40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16" y="2332574"/>
                <a:ext cx="6625916" cy="11329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79075" y="4732523"/>
                <a:ext cx="5309594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r>
                                <a:rPr lang="en-US" altLang="zh-CN" sz="2400" b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75" y="4732523"/>
                <a:ext cx="5309594" cy="11308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605533" y="5216811"/>
                <a:ext cx="46724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取值为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𝑘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的样本占所有样本的比例</a:t>
                </a:r>
                <a:endParaRPr kumimoji="1"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533" y="5216811"/>
                <a:ext cx="467249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089" t="-10526" r="-1044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850832" y="4340928"/>
                <a:ext cx="7562710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0940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9405E"/>
                        </a:solidFill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lang="en-US" altLang="zh-CN" sz="2400" b="1" dirty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  <m:r>
                      <a:rPr lang="en-US" altLang="zh-CN" sz="2400" i="1" dirty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sz="24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sup>
                          <m:e>
                            <m:r>
                              <a:rPr lang="is-I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𝕀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</m:t>
                                </m:r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is-IS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e>
                    </m:nary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zh-CN" sz="24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d>
                      <m:dPr>
                        <m:ctrlPr>
                          <a:rPr lang="is-IS" altLang="zh-CN" sz="2400" b="1" i="1" dirty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altLang="zh-CN" sz="2400" b="1" i="1" dirty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is-I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832" y="4340928"/>
                <a:ext cx="7562710" cy="50917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6286165" y="5678476"/>
                <a:ext cx="3626634" cy="843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24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is-I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165" y="5678476"/>
                <a:ext cx="3626634" cy="8435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3"/>
              <p:cNvSpPr txBox="1"/>
              <p:nvPr/>
            </p:nvSpPr>
            <p:spPr>
              <a:xfrm>
                <a:off x="955504" y="5784658"/>
                <a:ext cx="3400739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r>
                                <a:rPr lang="en-US" altLang="zh-CN" sz="2400" b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den>
                      </m:f>
                      <m:r>
                        <a:rPr lang="en-US" altLang="zh-CN" sz="24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altLang="zh-CN" sz="2400" b="1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04" y="5784658"/>
                <a:ext cx="3400739" cy="103848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大括号 11"/>
          <p:cNvSpPr/>
          <p:nvPr/>
        </p:nvSpPr>
        <p:spPr bwMode="auto">
          <a:xfrm>
            <a:off x="6032318" y="5243441"/>
            <a:ext cx="319368" cy="1544433"/>
          </a:xfrm>
          <a:prstGeom prst="rightBrace">
            <a:avLst>
              <a:gd name="adj1" fmla="val 8333"/>
              <a:gd name="adj2" fmla="val 52460"/>
            </a:avLst>
          </a:prstGeom>
          <a:noFill/>
          <a:ln w="9525" cap="flat" cmpd="sng" algn="ctr">
            <a:solidFill>
              <a:srgbClr val="09405E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8301319" y="2106722"/>
                <a:ext cx="3657599" cy="1573379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Multi</m:t>
                      </m:r>
                      <m:r>
                        <m:rPr>
                          <m:sty m:val="p"/>
                        </m:rPr>
                        <a:rPr lang="en-US" altLang="zh-CN" sz="2000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noulli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0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s-I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s-I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𝑋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sz="2000" dirty="0" smtClean="0">
                  <a:solidFill>
                    <a:srgbClr val="09405E"/>
                  </a:solidFill>
                  <a:ea typeface="Cambria Math" charset="0"/>
                  <a:cs typeface="Cambria Math" charset="0"/>
                </a:endParaRPr>
              </a:p>
              <a:p>
                <a:pPr marL="0" lvl="1"/>
                <a:endParaRPr lang="en-US" altLang="zh-CN" sz="2000" dirty="0" smtClean="0">
                  <a:solidFill>
                    <a:srgbClr val="09405E"/>
                  </a:solidFill>
                </a:endParaRPr>
              </a:p>
              <a:p>
                <a:pPr marL="0" lvl="1"/>
                <a:endParaRPr lang="en-US" altLang="zh-CN" sz="20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319" y="2106722"/>
                <a:ext cx="3657599" cy="157337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402514" y="3002275"/>
                <a:ext cx="345520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is-IS" altLang="zh-CN" sz="2000" b="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𝕀</m:t>
                    </m:r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为指示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函数，当 </a:t>
                </a:r>
                <a:r>
                  <a:rPr lang="en-US" altLang="zh-CN" sz="2000" dirty="0">
                    <a:solidFill>
                      <a:srgbClr val="09405E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altLang="zh-CN" sz="20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成立时为</a:t>
                </a:r>
                <a:r>
                  <a:rPr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，否则为</a:t>
                </a:r>
                <a:r>
                  <a:rPr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0</a:t>
                </a:r>
                <a:endParaRPr lang="zh-CN" altLang="en-US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514" y="3002275"/>
                <a:ext cx="3455209" cy="707886"/>
              </a:xfrm>
              <a:prstGeom prst="rect">
                <a:avLst/>
              </a:prstGeom>
              <a:blipFill rotWithShape="0">
                <a:blip r:embed="rId11"/>
                <a:stretch>
                  <a:fillRect l="-1764" t="-5128" b="-136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6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11233" y="202747"/>
            <a:ext cx="9783981" cy="548367"/>
          </a:xfrm>
        </p:spPr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</a:rPr>
              <a:t>多项分布</a:t>
            </a:r>
            <a:r>
              <a:rPr lang="zh-CN" altLang="en-US" dirty="0" smtClean="0">
                <a:latin typeface="Calibri" panose="020F0502020204030204" pitchFamily="34" charset="0"/>
              </a:rPr>
              <a:t>的贝叶斯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估计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lvl="1" indent="-28575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charset="0"/>
                      </a:rPr>
                      <m:t>Multi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noulli</m:t>
                    </m:r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𝑥</m:t>
                    </m:r>
                    <m:r>
                      <a:rPr lang="en-US" altLang="zh-CN" i="1" dirty="0">
                        <a:latin typeface="Cambria Math" charset="0"/>
                      </a:rPr>
                      <m:t>|</m:t>
                    </m:r>
                    <m:r>
                      <a:rPr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is-I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𝕀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endParaRPr lang="zh-CN" altLang="en-US" dirty="0"/>
              </a:p>
              <a:p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似然为：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pc="-5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  <m:sSub>
                      <m:sSubPr>
                        <m:ctrlPr>
                          <a:rPr lang="en-U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lang="en-US" altLang="zh-CN" b="0" i="1" spc="-5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𝑘</m:t>
                        </m:r>
                      </m:sub>
                    </m:sSub>
                    <m:r>
                      <a:rPr lang="en-US" altLang="zh-CN" spc="-5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=1</m:t>
                        </m:r>
                      </m:sub>
                      <m:sup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sup>
                      <m:e>
                        <m:r>
                          <a:rPr lang="is-I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𝕀</m:t>
                        </m:r>
                        <m:r>
                          <a:rPr lang="en-U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spc="-5" dirty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i="1" spc="-5" dirty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spc="-5" dirty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r>
                          <a:rPr lang="en-U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𝑘</m:t>
                        </m:r>
                        <m:r>
                          <a:rPr lang="en-U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pc="-5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为取值为</a:t>
                </a:r>
                <a14:m>
                  <m:oMath xmlns:m="http://schemas.openxmlformats.org/officeDocument/2006/math">
                    <m:r>
                      <a:rPr lang="en-US" altLang="zh-CN" b="0" i="1" spc="-5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𝑘</m:t>
                    </m:r>
                  </m:oMath>
                </a14:m>
                <a:r>
                  <a:rPr lang="zh-CN" altLang="en-US" spc="-5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的样本</a:t>
                </a:r>
                <a:r>
                  <a:rPr lang="zh-CN" altLang="en-US" spc="-5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的数目</a:t>
                </a:r>
                <a:endParaRPr lang="en-US" altLang="zh-CN" spc="-5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5750" lvl="2" indent="-28575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endParaRPr lang="en-US" altLang="zh-CN" dirty="0" smtClean="0">
                  <a:solidFill>
                    <a:srgbClr val="09405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该似然</a:t>
                </a:r>
                <a:r>
                  <a:rPr kumimoji="1" lang="zh-CN" altLang="en-US" dirty="0" smtClean="0"/>
                  <a:t>对应的共轭先验为</a:t>
                </a:r>
                <a:r>
                  <a:rPr lang="de-DE" altLang="zh-CN" dirty="0">
                    <a:solidFill>
                      <a:srgbClr val="C00000"/>
                    </a:solidFill>
                  </a:rPr>
                  <a:t>Dirichlet</a:t>
                </a:r>
                <a:r>
                  <a:rPr lang="zh-CN" altLang="de-DE" dirty="0">
                    <a:solidFill>
                      <a:srgbClr val="C00000"/>
                    </a:solidFill>
                  </a:rPr>
                  <a:t>分布 </a:t>
                </a:r>
                <a:r>
                  <a:rPr lang="zh-CN" altLang="en-US" dirty="0" smtClean="0">
                    <a:latin typeface="Noto Sans Mono CJK JP Bold"/>
                    <a:cs typeface="Noto Sans Mono CJK JP Bold"/>
                  </a:rPr>
                  <a:t>：</a:t>
                </a:r>
                <a:endParaRPr kumimoji="1" lang="en-US" altLang="zh-CN" dirty="0" smtClean="0"/>
              </a:p>
              <a:p>
                <a:pPr marL="285750" lvl="1" indent="-28575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则</a:t>
                </a:r>
                <a:r>
                  <a:rPr lang="zh-CN" altLang="en-US" dirty="0"/>
                  <a:t>后验为</a:t>
                </a:r>
                <a:r>
                  <a:rPr lang="zh-CN" altLang="en-US" dirty="0" smtClean="0"/>
                  <a:t>：</a:t>
                </a:r>
                <a:endParaRPr lang="zh-CN" altLang="en-US" dirty="0"/>
              </a:p>
              <a:p>
                <a:pPr marL="285750" lvl="1" indent="-28575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endParaRPr lang="zh-CN" altLang="en-US" dirty="0">
                  <a:solidFill>
                    <a:srgbClr val="094162"/>
                  </a:solidFill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endParaRPr lang="zh-CN" altLang="en-US" dirty="0">
                  <a:solidFill>
                    <a:srgbClr val="094162"/>
                  </a:solidFill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662814" y="1625961"/>
                <a:ext cx="6337632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tabLst>
                    <a:tab pos="720348" algn="l"/>
                    <a:tab pos="720924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𝒟</m:t>
                          </m:r>
                        </m:e>
                        <m:e>
                          <m:r>
                            <a:rPr lang="en-US" altLang="zh-CN" sz="2400" dirty="0" err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 sz="2400" b="0" i="0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is-I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∏"/>
                              <m:limLoc m:val="subSup"/>
                              <m:ctrlPr>
                                <a:rPr lang="is-I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09405E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814" y="1625961"/>
                <a:ext cx="6337632" cy="113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035847" y="3407447"/>
                <a:ext cx="4307589" cy="113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tabLst>
                    <a:tab pos="720348" algn="l"/>
                    <a:tab pos="720924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Dia</m:t>
                      </m:r>
                      <m:d>
                        <m:dPr>
                          <m:ctrlPr>
                            <a:rPr lang="is-IS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𝜽</m:t>
                          </m:r>
                          <m:r>
                            <a:rPr lang="en-US" altLang="zh-CN" sz="24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l-GR" altLang="zh-CN" sz="2400" b="1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𝜶</m:t>
                          </m:r>
                        </m:e>
                      </m:d>
                      <m:r>
                        <a:rPr lang="en-US" altLang="zh-CN" sz="2400" b="0" i="0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𝐵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l-GR" altLang="zh-CN" sz="24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𝜶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∏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09405E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847" y="3407447"/>
                <a:ext cx="4307589" cy="11329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633124" y="4327483"/>
                <a:ext cx="31700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𝜽</m:t>
                          </m:r>
                        </m:e>
                        <m:e>
                          <m:r>
                            <a:rPr lang="zh-CN" altLang="en-US" sz="24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𝒟</m:t>
                          </m:r>
                        </m:e>
                      </m:d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 sz="2400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dirty="0" err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124" y="4327483"/>
                <a:ext cx="317009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648004" y="4956474"/>
                <a:ext cx="2908167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nary>
                        <m:naryPr>
                          <m:chr m:val="∏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nary>
                        <m:naryPr>
                          <m:chr m:val="∏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004" y="4956474"/>
                <a:ext cx="2908167" cy="113082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540430" y="6295777"/>
                <a:ext cx="53406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Dia</m:t>
                      </m:r>
                      <m:d>
                        <m:dPr>
                          <m:ctrlPr>
                            <a:rPr lang="is-I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𝜽</m:t>
                          </m:r>
                          <m: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1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altLang="zh-CN" sz="2400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430" y="6295777"/>
                <a:ext cx="534062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505646" y="5006895"/>
                <a:ext cx="2297359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646" y="5006895"/>
                <a:ext cx="2297359" cy="11308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68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11233" y="202747"/>
            <a:ext cx="9783981" cy="548367"/>
          </a:xfrm>
        </p:spPr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</a:rPr>
              <a:t>多项</a:t>
            </a:r>
            <a:r>
              <a:rPr lang="zh-CN" altLang="en-US" dirty="0" smtClean="0">
                <a:latin typeface="Calibri" panose="020F0502020204030204" pitchFamily="34" charset="0"/>
              </a:rPr>
              <a:t>分布的</a:t>
            </a:r>
            <a:r>
              <a:rPr lang="zh-CN" altLang="en-US" dirty="0">
                <a:latin typeface="Calibri" panose="020F0502020204030204" pitchFamily="34" charset="0"/>
              </a:rPr>
              <a:t>贝叶斯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估计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346610" cy="5237271"/>
              </a:xfrm>
            </p:spPr>
            <p:txBody>
              <a:bodyPr/>
              <a:lstStyle/>
              <a:p>
                <a:pPr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>
                    <a:latin typeface="Calibri" panose="020F0502020204030204" pitchFamily="34" charset="0"/>
                  </a:rPr>
                  <a:t>多项分布的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的贝叶斯后验估计为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charset="0"/>
                      </a:rPr>
                      <m:t>Dia</m:t>
                    </m:r>
                    <m:d>
                      <m:dPr>
                        <m:ctrlPr>
                          <a:rPr lang="is-I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dirty="0">
                            <a:latin typeface="Cambria Math" charset="0"/>
                          </a:rPr>
                          <m:t>𝜽</m:t>
                        </m:r>
                        <m:r>
                          <a:rPr lang="en-US" altLang="zh-CN" dirty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  <a:p>
                <a:pPr lvl="2" indent="-285750">
                  <a:buFont typeface="Wingdings" panose="05000000000000000000" pitchFamily="2" charset="2"/>
                  <a:buChar char="n"/>
                </a:pPr>
                <a:endParaRPr lang="zh-CN" altLang="en-US" sz="1800" dirty="0"/>
              </a:p>
              <a:p>
                <a:pPr lvl="1"/>
                <a:r>
                  <a:rPr lang="en-US" altLang="zh-CN" spc="-5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pc="-5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将</a:t>
                </a:r>
                <a:r>
                  <a:rPr lang="zh-CN" altLang="en-US" spc="-5" dirty="0">
                    <a:latin typeface="Microsoft YaHei" charset="-122"/>
                    <a:ea typeface="Microsoft YaHei" charset="-122"/>
                    <a:cs typeface="Microsoft YaHei" charset="-122"/>
                  </a:rPr>
                  <a:t>超参数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𝛼</m:t>
                        </m:r>
                      </m:e>
                      <m:sub>
                        <m:r>
                          <a:rPr lang="en-US" altLang="zh-CN" b="0" i="1" spc="-5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pc="-5" dirty="0">
                    <a:latin typeface="Microsoft YaHei" charset="-122"/>
                    <a:ea typeface="Microsoft YaHei" charset="-122"/>
                    <a:cs typeface="Microsoft YaHei" charset="-122"/>
                  </a:rPr>
                  <a:t>加到经验计数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lang="en-US" altLang="zh-CN" b="0" i="1" spc="-5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pc="-5" dirty="0">
                    <a:latin typeface="Microsoft YaHei" charset="-122"/>
                    <a:ea typeface="Microsoft YaHei" charset="-122"/>
                    <a:cs typeface="Microsoft YaHei" charset="-122"/>
                  </a:rPr>
                  <a:t>上 </a:t>
                </a:r>
                <a:endParaRPr lang="en-US" altLang="zh-CN" spc="-5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endParaRPr lang="en-US" altLang="zh-CN" spc="-5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参数的点估计可取最大后验估计（后验的众数，</a:t>
                </a:r>
                <a:r>
                  <a:rPr lang="en-US" altLang="zh-CN" dirty="0" smtClean="0"/>
                  <a:t>MAP</a:t>
                </a:r>
                <a:r>
                  <a:rPr lang="zh-CN" altLang="en-US" dirty="0" smtClean="0"/>
                  <a:t>）：</a:t>
                </a:r>
                <a:endParaRPr lang="en-US" altLang="zh-CN" dirty="0" smtClean="0"/>
              </a:p>
              <a:p>
                <a:pPr lvl="1"/>
                <a:endParaRPr lang="en-US" altLang="zh-CN" dirty="0">
                  <a:solidFill>
                    <a:srgbClr val="094162"/>
                  </a:solidFill>
                </a:endParaRPr>
              </a:p>
              <a:p>
                <a:pPr lvl="1"/>
                <a:r>
                  <a:rPr lang="zh-CN" altLang="en-US" dirty="0" smtClean="0">
                    <a:solidFill>
                      <a:srgbClr val="094162"/>
                    </a:solidFill>
                  </a:rPr>
                  <a:t> 其中</a:t>
                </a:r>
                <a:endParaRPr lang="en-US" altLang="zh-CN" dirty="0">
                  <a:solidFill>
                    <a:srgbClr val="094162"/>
                  </a:solidFill>
                </a:endParaRPr>
              </a:p>
              <a:p>
                <a:pPr lvl="1"/>
                <a:r>
                  <a:rPr lang="zh-CN" altLang="en-US" dirty="0" smtClean="0">
                    <a:solidFill>
                      <a:srgbClr val="094162"/>
                    </a:solidFill>
                  </a:rPr>
                  <a:t> 当</a:t>
                </a:r>
                <a:r>
                  <a:rPr lang="zh-CN" altLang="en-US" dirty="0">
                    <a:solidFill>
                      <a:srgbClr val="094162"/>
                    </a:solidFill>
                  </a:rPr>
                  <a:t>所有的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𝛼</m:t>
                        </m:r>
                      </m:e>
                      <m:sub>
                        <m:r>
                          <a:rPr lang="en-U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𝑘</m:t>
                        </m:r>
                      </m:sub>
                    </m:sSub>
                    <m:r>
                      <a:rPr lang="en-US" altLang="zh-CN" i="1" spc="-5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=1</m:t>
                    </m:r>
                  </m:oMath>
                </a14:m>
                <a:r>
                  <a:rPr lang="zh-CN" altLang="en-US" dirty="0">
                    <a:solidFill>
                      <a:srgbClr val="094162"/>
                    </a:solidFill>
                  </a:rPr>
                  <a:t>（均匀先验），</a:t>
                </a:r>
                <a:r>
                  <a:rPr lang="en-US" altLang="zh-CN" dirty="0"/>
                  <a:t> MAP</a:t>
                </a:r>
                <a:r>
                  <a:rPr lang="zh-CN" altLang="en-US" dirty="0"/>
                  <a:t>退化为</a:t>
                </a:r>
                <a:r>
                  <a:rPr lang="en-US" altLang="zh-CN" dirty="0">
                    <a:solidFill>
                      <a:srgbClr val="094162"/>
                    </a:solidFill>
                  </a:rPr>
                  <a:t>MLE</a:t>
                </a:r>
                <a:r>
                  <a:rPr lang="zh-CN" altLang="en-US" dirty="0">
                    <a:solidFill>
                      <a:srgbClr val="094162"/>
                    </a:solidFill>
                  </a:rPr>
                  <a:t>。</a:t>
                </a:r>
              </a:p>
              <a:p>
                <a:pPr lvl="1"/>
                <a:endParaRPr lang="en-US" altLang="zh-CN" spc="-5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2400" spc="-5" dirty="0">
                    <a:latin typeface="Microsoft YaHei" charset="-122"/>
                    <a:ea typeface="Microsoft YaHei" charset="-122"/>
                    <a:cs typeface="Microsoft YaHei" charset="-122"/>
                  </a:rPr>
                  <a:t>或者后验的均值：</a:t>
                </a:r>
              </a:p>
              <a:p>
                <a:pPr marL="915750" lvl="2" indent="-28575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endParaRPr lang="en-US" altLang="zh-CN" dirty="0" smtClean="0">
                  <a:solidFill>
                    <a:srgbClr val="094162"/>
                  </a:solidFill>
                </a:endParaRPr>
              </a:p>
              <a:p>
                <a:pPr lvl="1"/>
                <a:r>
                  <a:rPr lang="en-US" altLang="zh-CN" dirty="0" smtClean="0">
                    <a:solidFill>
                      <a:srgbClr val="094162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rgbClr val="094162"/>
                    </a:solidFill>
                  </a:rPr>
                  <a:t>当</a:t>
                </a:r>
                <a:r>
                  <a:rPr lang="zh-CN" altLang="en-US" dirty="0">
                    <a:solidFill>
                      <a:srgbClr val="094162"/>
                    </a:solidFill>
                  </a:rPr>
                  <a:t>所有的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altLang="zh-CN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dirty="0">
                        <a:solidFill>
                          <a:srgbClr val="094162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zh-CN" altLang="en-US" dirty="0">
                    <a:solidFill>
                      <a:srgbClr val="094162"/>
                    </a:solidFill>
                  </a:rPr>
                  <a:t>，得到</a:t>
                </a:r>
                <a:r>
                  <a:rPr lang="en-US" altLang="zh-CN" dirty="0">
                    <a:solidFill>
                      <a:srgbClr val="094162"/>
                    </a:solidFill>
                  </a:rPr>
                  <a:t>Laplace</a:t>
                </a:r>
                <a:r>
                  <a:rPr lang="zh-CN" altLang="en-US" dirty="0">
                    <a:solidFill>
                      <a:srgbClr val="094162"/>
                    </a:solidFill>
                  </a:rPr>
                  <a:t>平滑：</a:t>
                </a:r>
                <a:endParaRPr lang="en-US" altLang="zh-CN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346610" cy="5237271"/>
              </a:xfrm>
              <a:blipFill rotWithShape="0">
                <a:blip r:embed="rId2"/>
                <a:stretch>
                  <a:fillRect l="-698" t="-1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8801254" y="2484744"/>
                <a:ext cx="2521844" cy="8489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400" b="0" i="1" spc="-5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pc="-5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0" i="1" spc="-5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254" y="2484744"/>
                <a:ext cx="2521844" cy="8489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343166" y="4613849"/>
                <a:ext cx="2031004" cy="846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pc="-5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0" i="1" spc="-5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pc="-5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66" y="4613849"/>
                <a:ext cx="2031004" cy="8465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768028" y="3405241"/>
                <a:ext cx="1835053" cy="722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pc="-5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en-US" altLang="zh-CN" sz="2000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000" spc="-5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000" i="1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sz="2000" b="0" i="1" spc="-5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𝑘</m:t>
                          </m:r>
                          <m:r>
                            <a:rPr lang="en-US" altLang="zh-CN" sz="2000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pc="-5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pc="-5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028" y="3405241"/>
                <a:ext cx="1835053" cy="7223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150785" y="5513528"/>
                <a:ext cx="1861407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pc="-5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0" i="1" spc="-5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  <m:r>
                            <a:rPr lang="en-US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785" y="5513528"/>
                <a:ext cx="1861407" cy="7923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33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单变量高斯分布的极大似然估计</a:t>
            </a:r>
            <a:r>
              <a:rPr kumimoji="1" lang="zh-CN" altLang="en-US" dirty="0"/>
              <a:t/>
            </a:r>
            <a:br>
              <a:rPr kumimoji="1" lang="zh-CN" altLang="en-US" dirty="0"/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altLang="zh-CN" sz="2400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is-IS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altLang="zh-CN" sz="2400" i="1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is-IS" altLang="zh-CN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is-I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is-IS" altLang="zh-CN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：高斯分布或正态分布</a:t>
                </a:r>
                <a:endParaRPr lang="en-US" altLang="zh-CN" sz="2400" dirty="0" smtClean="0"/>
              </a:p>
              <a:p>
                <a:pPr>
                  <a:lnSpc>
                    <a:spcPct val="100000"/>
                  </a:lnSpc>
                </a:pP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endParaRPr lang="en-US" altLang="zh-CN" sz="2400" dirty="0" smtClean="0"/>
              </a:p>
              <a:p>
                <a:pPr>
                  <a:lnSpc>
                    <a:spcPct val="100000"/>
                  </a:lnSpc>
                </a:pP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似然函数为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400" dirty="0" smtClean="0"/>
              </a:p>
              <a:p>
                <a:pPr>
                  <a:lnSpc>
                    <a:spcPct val="100000"/>
                  </a:lnSpc>
                </a:pP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endParaRPr lang="en-US" altLang="zh-CN" sz="2400" dirty="0" smtClean="0"/>
              </a:p>
              <a:p>
                <a:pPr>
                  <a:lnSpc>
                    <a:spcPct val="100000"/>
                  </a:lnSpc>
                </a:pPr>
                <a:endParaRPr lang="en-US" altLang="zh-CN" sz="2400" dirty="0"/>
              </a:p>
              <a:p>
                <a:pPr>
                  <a:lnSpc>
                    <a:spcPct val="100000"/>
                  </a:lnSpc>
                </a:pPr>
                <a:endParaRPr lang="en-US" altLang="zh-CN" sz="2400" dirty="0" smtClean="0"/>
              </a:p>
              <a:p>
                <a:pPr>
                  <a:lnSpc>
                    <a:spcPct val="100000"/>
                  </a:lnSpc>
                </a:pPr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737" t="-8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35037" y="1590883"/>
                <a:ext cx="7547644" cy="10691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is-I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s-I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is-I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is-I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800" i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exp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bg-BG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s-I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37" y="1590883"/>
                <a:ext cx="7547644" cy="1069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6498" name="Picture 2" descr="1 标准正态分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696" y="2735319"/>
            <a:ext cx="3780304" cy="33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49236" y="3546262"/>
                <a:ext cx="7554184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𝒟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bg-BG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bg-BG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𝜋</m:t>
                                          </m:r>
                                        </m:e>
                                      </m:rad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exp</m:t>
                                  </m:r>
                                  <m:d>
                                    <m:dPr>
                                      <m:ctrlPr>
                                        <a:rPr lang="is-I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bg-BG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is-I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s-IS" altLang="zh-CN" sz="28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2800" i="1" smtClean="0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2800" b="0" i="1" smtClean="0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2800" b="0" i="1" smtClean="0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kumimoji="1" lang="en-US" altLang="zh-CN" sz="28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altLang="zh-CN" sz="28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is-I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is-I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s-I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is-I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36" y="3546262"/>
                <a:ext cx="7554184" cy="13038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164537" y="4850145"/>
                <a:ext cx="6247159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f>
                        <m:fPr>
                          <m:ctrlPr>
                            <a:rPr lang="bg-BG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𝑁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bg-BG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s-I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537" y="4850145"/>
                <a:ext cx="6247159" cy="13038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297" y="957150"/>
            <a:ext cx="3675703" cy="17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6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单变量高斯分布的极大似然估计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1" indent="-28575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似然函数为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对参数求偏导数</a:t>
            </a:r>
            <a:r>
              <a:rPr lang="zh-CN" altLang="en-US" dirty="0" smtClean="0">
                <a:solidFill>
                  <a:srgbClr val="094162"/>
                </a:solidFill>
              </a:rPr>
              <a:t>：</a:t>
            </a:r>
            <a:endParaRPr lang="zh-CN" altLang="en-US" dirty="0">
              <a:solidFill>
                <a:srgbClr val="094162"/>
              </a:solidFill>
            </a:endParaRPr>
          </a:p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900351" y="2506981"/>
                <a:ext cx="2669320" cy="9687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</m:acc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351" y="2506981"/>
                <a:ext cx="2669320" cy="96872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0045196" y="2860354"/>
                <a:ext cx="1300036" cy="370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sz="2400" dirty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样本</m:t>
                      </m:r>
                      <m:r>
                        <a:rPr kumimoji="1" lang="zh-CN" altLang="en-US" sz="24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均值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5196" y="2860354"/>
                <a:ext cx="1300036" cy="370230"/>
              </a:xfrm>
              <a:prstGeom prst="rect">
                <a:avLst/>
              </a:prstGeom>
              <a:blipFill rotWithShape="0">
                <a:blip r:embed="rId3"/>
                <a:stretch>
                  <a:fillRect l="-8451" t="-13115" r="-8920" b="-29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74792" y="2408803"/>
                <a:ext cx="6725559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uncPr>
                            <m:fName>
                              <m:r>
                                <a:rPr lang="en-US" altLang="zh-CN" sz="2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𝑝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𝒟</m:t>
                              </m:r>
                              <m:r>
                                <a:rPr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is-I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e>
                      </m:nary>
                      <m:r>
                        <a:rPr lang="zh-CN" altLang="en-US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⟹</m:t>
                      </m:r>
                    </m:oMath>
                  </m:oMathPara>
                </a14:m>
                <a:endParaRPr lang="zh-CN" altLang="en-US" sz="28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92" y="2408803"/>
                <a:ext cx="6725559" cy="13038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992458" y="894917"/>
                <a:ext cx="7008009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𝒟</m:t>
                          </m:r>
                          <m:r>
                            <a:rPr lang="en-US" altLang="zh-CN" sz="24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=−</m:t>
                      </m:r>
                      <m:f>
                        <m:fPr>
                          <m:ctrlPr>
                            <a:rPr lang="bg-BG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func>
                        <m:func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</m:d>
                        </m:e>
                      </m:func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bg-BG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is-IS" altLang="zh-CN" sz="240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458" y="894917"/>
                <a:ext cx="7008009" cy="11308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25194" y="3986804"/>
                <a:ext cx="10983712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uncPr>
                            <m:fName>
                              <m:r>
                                <a:rPr lang="en-US" altLang="zh-CN" sz="2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𝑝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𝒟</m:t>
                              </m:r>
                              <m:r>
                                <a:rPr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lang="bg-BG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bg-BG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e>
                      </m:nary>
                      <m:r>
                        <a:rPr lang="zh-CN" altLang="en-US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⟹</m:t>
                      </m:r>
                      <m:sSup>
                        <m:sSupPr>
                          <m:ctrlPr>
                            <a:rPr lang="is-I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1" lang="is-I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is-I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s-I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CN" altLang="en-US" sz="28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94" y="3986804"/>
                <a:ext cx="10983712" cy="13038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770332" y="6385034"/>
                <a:ext cx="3560975" cy="3705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sz="2400" dirty="0">
                        <a:solidFill>
                          <a:srgbClr val="09405E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样本</m:t>
                    </m:r>
                    <m:r>
                      <a:rPr kumimoji="1" lang="zh-CN" altLang="en-US" sz="24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的</m:t>
                    </m:r>
                    <m:r>
                      <a:rPr kumimoji="1" lang="zh-CN" altLang="en-US" sz="24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经验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方差</a:t>
                </a:r>
                <a:endParaRPr kumimoji="1"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332" y="6385034"/>
                <a:ext cx="3560975" cy="370551"/>
              </a:xfrm>
              <a:prstGeom prst="rect">
                <a:avLst/>
              </a:prstGeom>
              <a:blipFill rotWithShape="0">
                <a:blip r:embed="rId7"/>
                <a:stretch>
                  <a:fillRect l="-4281" t="-24590" b="-49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512102" y="5361243"/>
                <a:ext cx="2733249" cy="9687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s-I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02" y="5361243"/>
                <a:ext cx="2733249" cy="96872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23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charset="-122"/>
                <a:ea typeface="微软雅黑" charset="-122"/>
              </a:rPr>
              <a:t>模式</a:t>
            </a:r>
            <a:r>
              <a:rPr lang="zh-CN" altLang="en-US" dirty="0">
                <a:latin typeface="微软雅黑" charset="-122"/>
                <a:ea typeface="微软雅黑" charset="-122"/>
              </a:rPr>
              <a:t>分类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097937" cy="5237271"/>
          </a:xfrm>
        </p:spPr>
        <p:txBody>
          <a:bodyPr/>
          <a:lstStyle/>
          <a:p>
            <a:pPr marL="284400" indent="-284400">
              <a:lnSpc>
                <a:spcPct val="100000"/>
              </a:lnSpc>
            </a:pPr>
            <a:r>
              <a:rPr lang="zh-CN" altLang="en-US" dirty="0" smtClean="0">
                <a:latin typeface="微软雅黑" charset="-122"/>
                <a:ea typeface="微软雅黑" charset="-122"/>
              </a:rPr>
              <a:t>模式分类：给定某个</a:t>
            </a:r>
            <a:r>
              <a:rPr lang="zh-CN" altLang="en-US" dirty="0">
                <a:latin typeface="微软雅黑" charset="-122"/>
                <a:ea typeface="微软雅黑" charset="-122"/>
              </a:rPr>
              <a:t>给定的模式样本</a:t>
            </a:r>
            <a:r>
              <a:rPr lang="zh-CN" altLang="en-US" dirty="0" smtClean="0">
                <a:latin typeface="微软雅黑" charset="-122"/>
                <a:ea typeface="微软雅黑" charset="-122"/>
              </a:rPr>
              <a:t>，确定其所属类别</a:t>
            </a:r>
            <a:endParaRPr lang="en-US" altLang="zh-CN" dirty="0" smtClean="0">
              <a:latin typeface="微软雅黑" charset="-122"/>
              <a:ea typeface="微软雅黑" charset="-122"/>
            </a:endParaRPr>
          </a:p>
          <a:p>
            <a:pPr marL="284400" indent="-284400">
              <a:lnSpc>
                <a:spcPct val="100000"/>
              </a:lnSpc>
            </a:pPr>
            <a:r>
              <a:rPr lang="zh-CN" altLang="en-US" dirty="0" smtClean="0">
                <a:latin typeface="微软雅黑" charset="-122"/>
                <a:ea typeface="微软雅黑" charset="-122"/>
              </a:rPr>
              <a:t>通过测量被</a:t>
            </a:r>
            <a:r>
              <a:rPr lang="zh-CN" altLang="en-US" dirty="0">
                <a:latin typeface="微软雅黑" charset="-122"/>
                <a:ea typeface="微软雅黑" charset="-122"/>
              </a:rPr>
              <a:t>识别对象</a:t>
            </a:r>
            <a:r>
              <a:rPr lang="zh-CN" altLang="en-US" dirty="0" smtClean="0">
                <a:latin typeface="微软雅黑" charset="-122"/>
                <a:ea typeface="微软雅黑" charset="-122"/>
              </a:rPr>
              <a:t>的某些特征值，并</a:t>
            </a:r>
            <a:r>
              <a:rPr lang="zh-CN" altLang="en-US" dirty="0">
                <a:latin typeface="微软雅黑" charset="-122"/>
                <a:ea typeface="微软雅黑" charset="-122"/>
              </a:rPr>
              <a:t>将其作为某一个判决规则的输入，按此规则来对样本进行</a:t>
            </a:r>
            <a:r>
              <a:rPr lang="zh-CN" altLang="en-US" dirty="0" smtClean="0">
                <a:latin typeface="微软雅黑" charset="-122"/>
                <a:ea typeface="微软雅黑" charset="-122"/>
              </a:rPr>
              <a:t>分类</a:t>
            </a:r>
            <a:endParaRPr lang="en-US" altLang="zh-CN" dirty="0" smtClean="0">
              <a:latin typeface="微软雅黑" charset="-122"/>
              <a:ea typeface="微软雅黑" charset="-122"/>
            </a:endParaRPr>
          </a:p>
          <a:p>
            <a:pPr marL="284400" lvl="1" indent="-284400">
              <a:lnSpc>
                <a:spcPct val="100000"/>
              </a:lnSpc>
            </a:pPr>
            <a:endParaRPr lang="en-US" altLang="zh-CN" sz="1000" dirty="0" smtClean="0">
              <a:latin typeface="微软雅黑" charset="-122"/>
              <a:ea typeface="微软雅黑" charset="-122"/>
            </a:endParaRPr>
          </a:p>
          <a:p>
            <a:pPr marL="284400" indent="-284400">
              <a:lnSpc>
                <a:spcPct val="100000"/>
              </a:lnSpc>
            </a:pPr>
            <a:r>
              <a:rPr kumimoji="1" lang="zh-CN" altLang="en-US" dirty="0" smtClean="0">
                <a:latin typeface="微软雅黑" charset="-122"/>
                <a:ea typeface="微软雅黑" charset="-122"/>
              </a:rPr>
              <a:t>例：鸢尾花分类</a:t>
            </a:r>
            <a:endParaRPr kumimoji="1" lang="en-US" altLang="zh-CN" dirty="0" smtClean="0">
              <a:latin typeface="微软雅黑" charset="-122"/>
              <a:ea typeface="微软雅黑" charset="-122"/>
            </a:endParaRPr>
          </a:p>
          <a:p>
            <a:pPr marL="284400" lvl="1" indent="-284400">
              <a:lnSpc>
                <a:spcPct val="100000"/>
              </a:lnSpc>
            </a:pPr>
            <a:r>
              <a:rPr kumimoji="1" lang="zh-CN" altLang="en-US" dirty="0">
                <a:latin typeface="微软雅黑" charset="-122"/>
                <a:ea typeface="微软雅黑" charset="-122"/>
              </a:rPr>
              <a:t> </a:t>
            </a:r>
            <a:r>
              <a:rPr kumimoji="1" lang="zh-CN" altLang="en-US" dirty="0" smtClean="0">
                <a:latin typeface="微软雅黑" charset="-122"/>
                <a:ea typeface="微软雅黑" charset="-122"/>
              </a:rPr>
              <a:t>给定一朵鸢尾花的</a:t>
            </a:r>
            <a:r>
              <a:rPr kumimoji="1" lang="en-US" altLang="zh-CN" dirty="0" smtClean="0">
                <a:latin typeface="微软雅黑" charset="-122"/>
                <a:ea typeface="微软雅黑" charset="-122"/>
              </a:rPr>
              <a:t>4</a:t>
            </a:r>
            <a:r>
              <a:rPr kumimoji="1" lang="zh-CN" altLang="en-US" dirty="0" smtClean="0">
                <a:latin typeface="微软雅黑" charset="-122"/>
                <a:ea typeface="微软雅黑" charset="-122"/>
              </a:rPr>
              <a:t>个特征值（</a:t>
            </a:r>
            <a:r>
              <a:rPr lang="zh-CN" altLang="en-US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花萼</a:t>
            </a:r>
            <a:r>
              <a:rPr lang="zh-CN" altLang="en-US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长度 、花萼</a:t>
            </a:r>
            <a:r>
              <a:rPr lang="zh-CN" altLang="en-US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宽度 </a:t>
            </a:r>
            <a:r>
              <a:rPr lang="zh-CN" altLang="en-US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花瓣</a:t>
            </a:r>
            <a:r>
              <a:rPr lang="zh-CN" altLang="en-US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长度、花瓣宽度</a:t>
            </a:r>
            <a:r>
              <a:rPr kumimoji="1" lang="zh-CN" altLang="en-US" dirty="0" smtClean="0">
                <a:latin typeface="微软雅黑" charset="-122"/>
                <a:ea typeface="微软雅黑" charset="-122"/>
              </a:rPr>
              <a:t>）</a:t>
            </a:r>
            <a:endParaRPr kumimoji="1" lang="en-US" altLang="zh-CN" dirty="0" smtClean="0">
              <a:latin typeface="微软雅黑" charset="-122"/>
              <a:ea typeface="微软雅黑" charset="-122"/>
            </a:endParaRPr>
          </a:p>
          <a:p>
            <a:pPr marL="284400" lvl="1" indent="-284400">
              <a:lnSpc>
                <a:spcPct val="100000"/>
              </a:lnSpc>
            </a:pPr>
            <a:r>
              <a:rPr kumimoji="1" lang="zh-CN" altLang="en-US" dirty="0">
                <a:latin typeface="微软雅黑" charset="-122"/>
                <a:ea typeface="微软雅黑" charset="-122"/>
              </a:rPr>
              <a:t> 确定该朵花属于哪一类鸢尾花（</a:t>
            </a:r>
            <a:r>
              <a:rPr kumimoji="1" lang="zh-CN" altLang="it-IT" dirty="0">
                <a:latin typeface="微软雅黑" charset="-122"/>
                <a:ea typeface="微软雅黑" charset="-122"/>
              </a:rPr>
              <a:t>山</a:t>
            </a:r>
            <a:r>
              <a:rPr kumimoji="1" lang="zh-CN" altLang="it-IT" dirty="0" smtClean="0">
                <a:latin typeface="微软雅黑" charset="-122"/>
                <a:ea typeface="微软雅黑" charset="-122"/>
              </a:rPr>
              <a:t>鸢尾</a:t>
            </a:r>
            <a:r>
              <a:rPr kumimoji="1" lang="zh-CN" altLang="en-US" dirty="0" smtClean="0">
                <a:latin typeface="微软雅黑" charset="-122"/>
                <a:ea typeface="微软雅黑" charset="-122"/>
              </a:rPr>
              <a:t>、变色</a:t>
            </a:r>
            <a:r>
              <a:rPr kumimoji="1" lang="zh-CN" altLang="it-IT" dirty="0" smtClean="0">
                <a:latin typeface="微软雅黑" charset="-122"/>
                <a:ea typeface="微软雅黑" charset="-122"/>
              </a:rPr>
              <a:t>鸢尾</a:t>
            </a:r>
            <a:r>
              <a:rPr kumimoji="1" lang="zh-CN" altLang="en-US" dirty="0">
                <a:latin typeface="微软雅黑" charset="-122"/>
                <a:ea typeface="微软雅黑" charset="-122"/>
              </a:rPr>
              <a:t>、</a:t>
            </a:r>
            <a:r>
              <a:rPr kumimoji="1" lang="zh-CN" altLang="it-IT" dirty="0" smtClean="0">
                <a:latin typeface="微软雅黑" charset="-122"/>
                <a:ea typeface="微软雅黑" charset="-122"/>
              </a:rPr>
              <a:t>维</a:t>
            </a:r>
            <a:r>
              <a:rPr kumimoji="1" lang="zh-CN" altLang="it-IT" dirty="0">
                <a:latin typeface="微软雅黑" charset="-122"/>
                <a:ea typeface="微软雅黑" charset="-122"/>
              </a:rPr>
              <a:t>吉尼亚鸢尾</a:t>
            </a:r>
            <a:r>
              <a:rPr kumimoji="1" lang="zh-CN" altLang="en-US" dirty="0" smtClean="0">
                <a:latin typeface="微软雅黑" charset="-122"/>
                <a:ea typeface="微软雅黑" charset="-122"/>
              </a:rPr>
              <a:t>）</a:t>
            </a:r>
            <a:endParaRPr kumimoji="1" lang="zh-CN" altLang="en-US" dirty="0">
              <a:latin typeface="微软雅黑" charset="-122"/>
              <a:ea typeface="微软雅黑" charset="-122"/>
            </a:endParaRPr>
          </a:p>
        </p:txBody>
      </p:sp>
      <p:pic>
        <p:nvPicPr>
          <p:cNvPr id="11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109" y="4314737"/>
            <a:ext cx="2737310" cy="25092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866142" y="610680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花萼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48694" y="459605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花瓣</a:t>
            </a: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0" name="组 19"/>
          <p:cNvGrpSpPr/>
          <p:nvPr/>
        </p:nvGrpSpPr>
        <p:grpSpPr>
          <a:xfrm>
            <a:off x="8349505" y="4358670"/>
            <a:ext cx="2499329" cy="2509200"/>
            <a:chOff x="1593251" y="4314736"/>
            <a:chExt cx="2499329" cy="2499329"/>
          </a:xfrm>
        </p:grpSpPr>
        <p:pic>
          <p:nvPicPr>
            <p:cNvPr id="14" name="Picture 9" descr="iris_virginica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3251" y="4314736"/>
              <a:ext cx="2499329" cy="2499329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2108411" y="6444733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it-IT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维吉尼亚鸢尾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1145597" y="4314737"/>
            <a:ext cx="3158260" cy="2509200"/>
            <a:chOff x="8366606" y="4362329"/>
            <a:chExt cx="3158260" cy="251081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66606" y="4362329"/>
              <a:ext cx="3158260" cy="2510816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9427642" y="6503813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it-IT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山鸢尾</a:t>
              </a:r>
              <a:endParaRPr lang="zh-CN" alt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5730428" y="647341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>
                <a:solidFill>
                  <a:schemeClr val="bg1"/>
                </a:solidFill>
                <a:latin typeface="微软雅黑" charset="-122"/>
                <a:ea typeface="微软雅黑" charset="-122"/>
              </a:rPr>
              <a:t>变色</a:t>
            </a:r>
            <a:r>
              <a:rPr kumimoji="1" lang="zh-CN" altLang="it-IT">
                <a:solidFill>
                  <a:schemeClr val="bg1"/>
                </a:solidFill>
                <a:latin typeface="微软雅黑" charset="-122"/>
                <a:ea typeface="微软雅黑" charset="-122"/>
              </a:rPr>
              <a:t>鸢尾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06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单变量高斯分布的贝叶斯估计</a:t>
            </a:r>
            <a:br>
              <a:rPr kumimoji="1" lang="zh-CN" altLang="en-US" dirty="0"/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239034" cy="5237271"/>
              </a:xfrm>
            </p:spPr>
            <p:txBody>
              <a:bodyPr/>
              <a:lstStyle/>
              <a:p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我们在此只讨论参数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已知，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的贝叶斯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估计，</a:t>
                </a:r>
                <a:r>
                  <a:rPr lang="en-US" altLang="zh-CN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的贝叶斯估计请参看相关资料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似然函数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-285750">
                  <a:buFont typeface="Wingdings" panose="05000000000000000000" pitchFamily="2" charset="2"/>
                  <a:buChar char="n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-285750">
                  <a:buFont typeface="Wingdings" panose="05000000000000000000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-285750">
                  <a:buFont typeface="Wingdings" panose="05000000000000000000" pitchFamily="2" charset="2"/>
                  <a:buChar char="n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-285750">
                  <a:buFont typeface="Wingdings" panose="05000000000000000000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-285750">
                  <a:buFont typeface="Wingdings" panose="05000000000000000000" pitchFamily="2" charset="2"/>
                  <a:buChar char="n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-285750">
                  <a:buFont typeface="Wingdings" panose="05000000000000000000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-285750">
                  <a:buFont typeface="Wingdings" panose="05000000000000000000" pitchFamily="2" charset="2"/>
                  <a:buChar char="n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-285750">
                  <a:buFont typeface="Wingdings" panose="05000000000000000000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C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-285750">
                  <a:buFont typeface="Wingdings" panose="05000000000000000000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共轭先验为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is-IS" altLang="zh-CN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is-I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CN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is-I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bg-BG" altLang="zh-CN" i="1" smtClean="0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239034" cy="5237271"/>
              </a:xfrm>
              <a:blipFill rotWithShape="0">
                <a:blip r:embed="rId2"/>
                <a:stretch>
                  <a:fillRect l="-705" t="-1630" b="-15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76278" y="1938562"/>
                <a:ext cx="11460381" cy="955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tabLst>
                    <a:tab pos="720348" algn="l"/>
                    <a:tab pos="720924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𝒟</m:t>
                          </m:r>
                        </m:e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</m:d>
                      <m:r>
                        <a:rPr lang="en-US" altLang="zh-CN" sz="2400" b="0" i="0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is-I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bg-BG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bg-BG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s-I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4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bg-BG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bg-BG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exp</m:t>
                      </m:r>
                      <m:d>
                        <m:dPr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bg-BG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s-IS" altLang="zh-CN" sz="24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s-IS" altLang="zh-CN" sz="240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s-IS" altLang="zh-CN" sz="24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9405E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78" y="1938562"/>
                <a:ext cx="11460381" cy="9555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323876" y="3147903"/>
                <a:ext cx="5668218" cy="10468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tabLst>
                    <a:tab pos="720348" algn="l"/>
                    <a:tab pos="720924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exp</m:t>
                      </m:r>
                      <m:d>
                        <m:dPr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bg-BG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is-IS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  <m:sSup>
                                <m:sSup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is-IS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9405E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876" y="3147903"/>
                <a:ext cx="5668218" cy="104689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246462" y="3107170"/>
                <a:ext cx="5945538" cy="10468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tabLst>
                    <a:tab pos="720348" algn="l"/>
                    <a:tab pos="720924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exp</m:t>
                      </m:r>
                      <m:d>
                        <m:dPr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bg-BG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f>
                                <m:fPr>
                                  <m:ctrlPr>
                                    <a:rPr lang="bg-BG" altLang="zh-CN" sz="24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9405E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462" y="3107170"/>
                <a:ext cx="5945538" cy="104689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323876" y="4194793"/>
                <a:ext cx="6507359" cy="92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tabLst>
                    <a:tab pos="720348" algn="l"/>
                    <a:tab pos="720924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exp</m:t>
                      </m:r>
                      <m:d>
                        <m:dPr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bg-BG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400" b="0" i="1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dirty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</m:d>
                        </m:e>
                      </m:d>
                      <m:r>
                        <a:rPr lang="en-US" altLang="zh-CN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bg-BG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9405E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876" y="4194793"/>
                <a:ext cx="6507359" cy="92967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46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单变量高斯分布的贝叶斯估计</a:t>
            </a:r>
            <a:br>
              <a:rPr kumimoji="1" lang="zh-CN" altLang="en-US" dirty="0"/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67833" y="1147763"/>
                <a:ext cx="11610753" cy="5237271"/>
              </a:xfrm>
            </p:spPr>
            <p:txBody>
              <a:bodyPr/>
              <a:lstStyle/>
              <a:p>
                <a:pPr lvl="1" indent="-285750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贝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叶斯后验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-285750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n"/>
                </a:pPr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-285750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n"/>
                </a:pP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i="1" dirty="0" smtClean="0">
                  <a:latin typeface="Cambria Math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dirty="0" smtClean="0"/>
                  <a:t>是</a:t>
                </a:r>
                <a:r>
                  <a:rPr lang="zh-CN" altLang="en-US" dirty="0"/>
                  <a:t>先验</a:t>
                </a:r>
                <a:r>
                  <a:rPr lang="zh-CN" altLang="en-US" dirty="0" smtClean="0"/>
                  <a:t>信息（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 smtClean="0"/>
                  <a:t>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s-I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is-I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is-I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/>
                  <a:t>）与</a:t>
                </a:r>
                <a:r>
                  <a:rPr lang="zh-CN" altLang="en-US" dirty="0"/>
                  <a:t>训练样本所给</a:t>
                </a:r>
                <a:r>
                  <a:rPr lang="zh-CN" altLang="en-US" dirty="0" smtClean="0"/>
                  <a:t>信息（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𝑁</m:t>
                    </m:r>
                    <m:r>
                      <a:rPr lang="en-US" altLang="zh-CN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、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dirty="0" smtClean="0"/>
                  <a:t>）的组合，用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zh-CN" altLang="en-US" dirty="0"/>
                  <a:t>个训练样本对均值的先</a:t>
                </a:r>
                <a:r>
                  <a:rPr lang="zh-CN" altLang="en-US" dirty="0" smtClean="0"/>
                  <a:t>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进行补充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 smtClean="0"/>
                  <a:t>是估计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dirty="0"/>
                  <a:t>的不确定性的度量，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/>
                  <a:t>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zh-CN" altLang="en-US" dirty="0"/>
                  <a:t>的增加而减小</a:t>
                </a:r>
                <a:r>
                  <a:rPr lang="zh-CN" altLang="en-US" dirty="0" smtClean="0"/>
                  <a:t>，当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𝑁</m:t>
                    </m:r>
                    <m:r>
                      <a:rPr lang="is-I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zh-CN" altLang="en-US" dirty="0" smtClean="0"/>
                  <a:t>时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is-I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dirty="0"/>
                  <a:t>是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MLE</a:t>
                </a:r>
                <a:r>
                  <a:rPr lang="zh-CN" altLang="en-US" dirty="0" smtClean="0"/>
                  <a:t>）和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的线性</a:t>
                </a:r>
                <a:r>
                  <a:rPr lang="zh-CN" altLang="en-US" dirty="0" smtClean="0"/>
                  <a:t>组合，两者</a:t>
                </a:r>
                <a:r>
                  <a:rPr lang="zh-CN" altLang="en-US" dirty="0"/>
                  <a:t>的</a:t>
                </a:r>
                <a:r>
                  <a:rPr lang="zh-CN" altLang="en-US" dirty="0" smtClean="0"/>
                  <a:t>系数非</a:t>
                </a:r>
                <a:r>
                  <a:rPr lang="zh-CN" altLang="en-US" dirty="0"/>
                  <a:t>负且其和为</a:t>
                </a:r>
                <a:r>
                  <a:rPr lang="en-US" altLang="zh-CN" dirty="0" smtClean="0"/>
                  <a:t>1</a:t>
                </a:r>
                <a:r>
                  <a:rPr lang="zh-CN" altLang="en-US" dirty="0"/>
                  <a:t>。</a:t>
                </a:r>
                <a:r>
                  <a:rPr lang="zh-CN" altLang="en-US" dirty="0" smtClean="0"/>
                  <a:t>因此只要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𝑁</m:t>
                    </m:r>
                    <m:r>
                      <a:rPr lang="is-I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lang="zh-CN" altLang="en-US" dirty="0"/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is-I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acc>
                      <m:accPr>
                        <m:chr m:val="̅"/>
                        <m:ctrlP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dirty="0" smtClean="0"/>
                  <a:t>。 </a:t>
                </a:r>
                <a:endPara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-285750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-285750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n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67833" y="1147763"/>
                <a:ext cx="11610753" cy="5237271"/>
              </a:xfrm>
              <a:blipFill rotWithShape="0">
                <a:blip r:embed="rId2"/>
                <a:stretch>
                  <a:fillRect l="-945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002289" y="1151931"/>
                <a:ext cx="3354188" cy="5292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e>
                          <m:r>
                            <a:rPr lang="zh-CN" altLang="en-US" sz="28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𝒟</m:t>
                          </m:r>
                        </m:e>
                      </m:d>
                      <m: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289" y="1151931"/>
                <a:ext cx="3354188" cy="5292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142046" y="1881108"/>
                <a:ext cx="2634183" cy="1069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b="0" i="1" smtClean="0">
                          <a:solidFill>
                            <a:srgbClr val="093F5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800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s-I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is-I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is-I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46" y="1881108"/>
                <a:ext cx="2634183" cy="10697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450442" y="2015439"/>
                <a:ext cx="8083495" cy="1075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bg-BG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bg-BG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sz="28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̅"/>
                          <m:ctrlP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bg-BG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442" y="2015439"/>
                <a:ext cx="8083495" cy="10758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56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单变量高斯分布的贝叶斯估计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48166" y="1147763"/>
            <a:ext cx="10752465" cy="5237271"/>
          </a:xfrm>
        </p:spPr>
        <p:txBody>
          <a:bodyPr/>
          <a:lstStyle/>
          <a:p>
            <a:pPr lvl="1" indent="-28575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贝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叶斯后验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8575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n"/>
            </a:pP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8575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n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altLang="zh-CN" sz="3200" i="1" dirty="0" smtClean="0">
              <a:latin typeface="Cambria Math" charset="0"/>
              <a:cs typeface="Times New Roman" panose="02020603050405020304" pitchFamily="18" charset="0"/>
            </a:endParaRPr>
          </a:p>
          <a:p>
            <a:pPr lvl="1" indent="-28575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n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8575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n"/>
            </a:pP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8575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n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8575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n"/>
            </a:pP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8575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n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8575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n"/>
            </a:pP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8575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n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kumimoji="1"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128092" y="1190395"/>
                <a:ext cx="3354188" cy="5292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e>
                          <m:r>
                            <a:rPr lang="zh-CN" altLang="en-US" sz="28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𝒟</m:t>
                          </m:r>
                        </m:e>
                      </m:d>
                      <m: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800" i="1" smtClean="0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092" y="1190395"/>
                <a:ext cx="3354188" cy="52924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54955" y="1678917"/>
                <a:ext cx="2634183" cy="1069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b="0" i="1" smtClean="0">
                          <a:solidFill>
                            <a:srgbClr val="093F5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800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𝑁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s-I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is-I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is-IS" altLang="zh-CN" sz="2800" i="1">
                                  <a:solidFill>
                                    <a:srgbClr val="093F5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55" y="1678917"/>
                <a:ext cx="2634183" cy="10697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071207" y="1678917"/>
                <a:ext cx="8083495" cy="1075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bg-BG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acc>
                            <m:accPr>
                              <m:chr m:val="̅"/>
                              <m:ctrlP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bg-BG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sz="28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̅"/>
                          <m:ctrlP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bg-BG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altLang="zh-CN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8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207" y="1678917"/>
                <a:ext cx="8083495" cy="10758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51381" y="3622292"/>
                <a:ext cx="6517252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高斯分布概率密度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均值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的学习过程：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每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增加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一个样本，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估计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不确定性减小，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srgbClr val="09405E"/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e>
                        <m:r>
                          <a:rPr lang="zh-CN" altLang="en-US" sz="2800" dirty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𝒟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的峰变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得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越来越突起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，且其均值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之间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的偏差的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绝对值越来越小。 </a:t>
                </a:r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81" y="3622292"/>
                <a:ext cx="6517252" cy="2246769"/>
              </a:xfrm>
              <a:prstGeom prst="rect">
                <a:avLst/>
              </a:prstGeom>
              <a:blipFill rotWithShape="0">
                <a:blip r:embed="rId5"/>
                <a:stretch>
                  <a:fillRect l="-1964" t="-2710" r="-935" b="-6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000" y="2900229"/>
            <a:ext cx="4005631" cy="397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7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多元高斯</a:t>
            </a:r>
            <a:r>
              <a:rPr kumimoji="1" lang="zh-CN" altLang="en-US" dirty="0" smtClean="0"/>
              <a:t>分布（正态分布）</a:t>
            </a:r>
            <a:r>
              <a:rPr kumimoji="1" lang="zh-CN" altLang="en-US" dirty="0"/>
              <a:t>的</a:t>
            </a:r>
            <a:r>
              <a:rPr kumimoji="1" lang="zh-CN" altLang="en-US" dirty="0" smtClean="0"/>
              <a:t>概率密度函数</a:t>
            </a:r>
            <a:r>
              <a:rPr kumimoji="1" lang="zh-CN" altLang="en-US" dirty="0"/>
              <a:t/>
            </a:r>
            <a:br>
              <a:rPr kumimoji="1" lang="zh-CN" altLang="en-US" dirty="0"/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881802"/>
                <a:ext cx="10752465" cy="5237271"/>
              </a:xfrm>
            </p:spPr>
            <p:txBody>
              <a:bodyPr/>
              <a:lstStyle/>
              <a:p>
                <a:r>
                  <a:rPr kumimoji="1"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𝒙</m:t>
                    </m:r>
                    <m:r>
                      <a:rPr lang="en-US" altLang="zh-CN" i="1">
                        <a:latin typeface="Cambria Math" charset="0"/>
                      </a:rPr>
                      <m:t>~</m:t>
                    </m:r>
                    <m:r>
                      <a:rPr lang="en-US" altLang="zh-CN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is-I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lang="el-GR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𝜮</m:t>
                        </m:r>
                      </m:e>
                    </m:d>
                  </m:oMath>
                </a14:m>
                <a:r>
                  <a:rPr kumimoji="1"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is-I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mr-IN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r-HR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l-GR" altLang="zh-CN" b="1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𝜮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mr-IN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altLang="zh-CN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exp</m:t>
                    </m:r>
                    <m:d>
                      <m:dPr>
                        <m:ctrlPr>
                          <a:rPr lang="is-I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mr-IN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mr-IN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1" i="1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l-GR" altLang="zh-CN" i="0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Τ</m:t>
                            </m:r>
                          </m:sup>
                        </m:sSup>
                        <m:sSup>
                          <m:sSupPr>
                            <m:ctrlPr>
                              <a:rPr lang="mr-IN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l-GR" altLang="zh-CN" b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𝚺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mr-IN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zh-CN" altLang="en-US" b="1" i="1"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𝝁</m:t>
                            </m:r>
                          </m:e>
                        </m:d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881802"/>
                <a:ext cx="10752465" cy="5237271"/>
              </a:xfrm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9" y="2012022"/>
            <a:ext cx="7073900" cy="2616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30237" y="4658988"/>
                <a:ext cx="1438342" cy="807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𝝁</m:t>
                      </m:r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4658988"/>
                <a:ext cx="1438342" cy="8079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30237" y="5596217"/>
                <a:ext cx="2180533" cy="819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𝜮</m:t>
                      </m:r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5596217"/>
                <a:ext cx="2180533" cy="8195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391745" y="4658988"/>
                <a:ext cx="1438342" cy="807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𝝁</m:t>
                      </m:r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745" y="4658988"/>
                <a:ext cx="1438342" cy="80797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391745" y="5596217"/>
                <a:ext cx="2180533" cy="819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𝜮</m:t>
                      </m:r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745" y="5596217"/>
                <a:ext cx="2180533" cy="81958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647670" y="1868588"/>
                <a:ext cx="425932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概率密度函数的参数：</a:t>
                </a:r>
                <a:endParaRPr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buAutoNum type="arabicParenBoth"/>
                </a:pPr>
                <a:r>
                  <a:rPr lang="zh-CN" altLang="en-US" sz="240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均值向量</a:t>
                </a:r>
                <a:r>
                  <a:rPr lang="en-US" altLang="zh-CN" sz="240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  <m:r>
                      <a:rPr lang="en-US" altLang="zh-CN" sz="2400" b="1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𝔼</m:t>
                    </m:r>
                    <m:d>
                      <m:dPr>
                        <m:ctrlPr>
                          <a:rPr lang="is-IS" altLang="zh-CN" sz="24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(2) </a:t>
                </a:r>
                <a:r>
                  <a:rPr lang="zh-CN" altLang="en-US" sz="240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协</a:t>
                </a:r>
                <a:r>
                  <a:rPr lang="zh-CN" altLang="en-US" sz="24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方差矩阵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670" y="1868588"/>
                <a:ext cx="4259321" cy="1200329"/>
              </a:xfrm>
              <a:prstGeom prst="rect">
                <a:avLst/>
              </a:prstGeom>
              <a:blipFill rotWithShape="0">
                <a:blip r:embed="rId8"/>
                <a:stretch>
                  <a:fillRect l="-2722" t="-4082" b="-11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957214" y="2936842"/>
                <a:ext cx="3528979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400" b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𝚺</m:t>
                      </m:r>
                      <m:r>
                        <a:rPr lang="en-US" altLang="zh-CN" sz="2400" b="1" i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𝔼</m:t>
                      </m:r>
                      <m:d>
                        <m:dPr>
                          <m:ctrlPr>
                            <a:rPr lang="is-I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s-IS" altLang="zh-CN" sz="24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</m:d>
                          <m:sSup>
                            <m:sSupPr>
                              <m:ctrlPr>
                                <a:rPr lang="is-IS" altLang="zh-CN" sz="24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s-I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𝒙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214" y="2936842"/>
                <a:ext cx="3528979" cy="64504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7977244" y="3530503"/>
            <a:ext cx="2430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对称的正定矩阵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524639" y="3992168"/>
                <a:ext cx="4667361" cy="29250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对角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线上的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随机向量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𝑘</m:t>
                    </m:r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个元素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方差。</a:t>
                </a:r>
                <a:endParaRPr lang="en-US" altLang="zh-CN" sz="20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非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对角线上的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  <m: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协方差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lang="en-US" altLang="zh-CN" sz="20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统计独立时，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  <m: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=0</m:t>
                    </m:r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lang="en-US" altLang="zh-CN" sz="20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当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协方差矩阵的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全部非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对角线上的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元素均为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零时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，多元高斯分布的概率密度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函数可简化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𝐷</m:t>
                    </m:r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个单变量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高斯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分布的概率密度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函数的乘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积</a:t>
                </a:r>
                <a:endParaRPr lang="zh-CN" altLang="en-US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639" y="3992168"/>
                <a:ext cx="4667361" cy="2925096"/>
              </a:xfrm>
              <a:prstGeom prst="rect">
                <a:avLst/>
              </a:prstGeom>
              <a:blipFill rotWithShape="0">
                <a:blip r:embed="rId10"/>
                <a:stretch>
                  <a:fillRect l="-1305" t="-1250" b="-27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73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多元高斯</a:t>
            </a:r>
            <a:r>
              <a:rPr kumimoji="1" lang="zh-CN" altLang="en-US" dirty="0"/>
              <a:t>分布的极大似然估计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46125" y="1129834"/>
                <a:ext cx="10752465" cy="52372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𝒙</m:t>
                    </m:r>
                    <m:r>
                      <a:rPr lang="en-US" altLang="zh-CN" i="1">
                        <a:latin typeface="Cambria Math" charset="0"/>
                      </a:rPr>
                      <m:t>~</m:t>
                    </m:r>
                    <m:r>
                      <a:rPr lang="en-US" altLang="zh-CN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is-I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lang="el-GR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𝜮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is-I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mr-IN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𝐷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r-HR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l-GR" altLang="zh-CN" b="1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𝜮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mr-IN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altLang="zh-CN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exp</m:t>
                    </m:r>
                    <m:d>
                      <m:dPr>
                        <m:ctrlPr>
                          <a:rPr lang="is-I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mr-IN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mr-IN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b="1" i="1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l-GR" altLang="zh-CN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Τ</m:t>
                            </m:r>
                          </m:sup>
                        </m:sSup>
                        <m:sSup>
                          <m:sSupPr>
                            <m:ctrlPr>
                              <a:rPr lang="mr-IN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l-GR" altLang="zh-CN" b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𝚺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mr-IN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zh-CN" altLang="en-US" b="1" i="1"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𝝁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dirty="0" smtClean="0"/>
              </a:p>
              <a:p>
                <a:r>
                  <a:rPr kumimoji="1" lang="en-US" altLang="zh-CN" dirty="0" smtClean="0"/>
                  <a:t>log</a:t>
                </a:r>
                <a:r>
                  <a:rPr kumimoji="1" lang="zh-CN" altLang="en-US" dirty="0" smtClean="0"/>
                  <a:t>似然函数：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46125" y="1129834"/>
                <a:ext cx="10752465" cy="5237271"/>
              </a:xfrm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7531" y="2524564"/>
                <a:ext cx="4935517" cy="97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𝒟</m:t>
                          </m:r>
                          <m:r>
                            <a:rPr kumimoji="1" lang="en-US" altLang="zh-CN" sz="2800" b="0" i="1" smtClean="0">
                              <a:solidFill>
                                <a:srgbClr val="093F5D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|</m:t>
                          </m:r>
                          <m:r>
                            <a:rPr lang="en-US" altLang="zh-CN" sz="2800" b="1" i="1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𝝁</m:t>
                          </m:r>
                          <m:r>
                            <a:rPr lang="en-US" altLang="zh-CN" sz="2800" i="1">
                              <a:solidFill>
                                <a:srgbClr val="093F5D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l-GR" altLang="zh-CN" sz="2800" b="1" i="1">
                              <a:solidFill>
                                <a:srgbClr val="093F5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  <m:r>
                            <a:rPr kumimoji="1" lang="en-US" altLang="zh-CN" sz="2800" i="1">
                              <a:solidFill>
                                <a:srgbClr val="093F5D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is-I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is-I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1" y="2524564"/>
                <a:ext cx="4935517" cy="9741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047798" y="5392928"/>
                <a:ext cx="9562425" cy="97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f>
                        <m:fPr>
                          <m:ctrlP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f>
                        <m:fPr>
                          <m:ctrlP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altLang="zh-CN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𝜮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28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l-GR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Τ</m:t>
                              </m:r>
                            </m:sup>
                          </m:sSup>
                          <m:sSup>
                            <m:sSupPr>
                              <m:ctrlPr>
                                <a:rPr lang="el-GR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𝜮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798" y="5392928"/>
                <a:ext cx="9562425" cy="9741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047798" y="3669490"/>
                <a:ext cx="9310754" cy="1479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mr-IN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𝜋</m:t>
                                          </m:r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mr-IN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𝐷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l-GR" altLang="zh-CN" sz="28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𝜮</m:t>
                                          </m:r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mr-IN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mr-IN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mr-IN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mr-IN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Τ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l-GR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altLang="zh-CN" sz="2800" b="1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𝜮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mr-IN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798" y="3669490"/>
                <a:ext cx="9310754" cy="147950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1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多元高斯分布的极大似然估计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去掉</a:t>
                </a:r>
                <a:r>
                  <a:rPr kumimoji="1" lang="en-US" altLang="zh-CN" dirty="0" smtClean="0"/>
                  <a:t>log</a:t>
                </a:r>
                <a:r>
                  <a:rPr kumimoji="1" lang="zh-CN" altLang="en-US" dirty="0" smtClean="0"/>
                  <a:t>似然函数中与参数无关的项，得到：</a:t>
                </a:r>
                <a:endParaRPr kumimoji="1" lang="en-US" altLang="zh-CN" dirty="0" smtClean="0"/>
              </a:p>
              <a:p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r>
                  <a:rPr kumimoji="1" lang="zh-CN" altLang="en-US" dirty="0" smtClean="0"/>
                  <a:t>似然函数求导并置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charset="0"/>
                      </a:rPr>
                      <m:t>𝟎</m:t>
                    </m:r>
                  </m:oMath>
                </a14:m>
                <a:r>
                  <a:rPr kumimoji="1" lang="zh-CN" altLang="en-US" dirty="0" smtClean="0"/>
                  <a:t>：</a:t>
                </a:r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30237" y="3767620"/>
                <a:ext cx="6303329" cy="986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func>
                            <m:func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𝑝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𝒟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|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l-GR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𝜮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kumimoji="1"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𝝁</m:t>
                          </m:r>
                        </m:den>
                      </m:f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l-GR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𝜮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</m:d>
                        </m:e>
                      </m:nary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3767620"/>
                <a:ext cx="6303329" cy="9860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11795" y="1770728"/>
                <a:ext cx="9467720" cy="97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r>
                            <a:rPr kumimoji="1"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kumimoji="1"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𝒟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|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𝝁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l-GR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f>
                        <m:fPr>
                          <m:ctrlP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altLang="zh-CN" sz="2800" b="1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𝜮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28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l-GR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Τ</m:t>
                              </m:r>
                            </m:sup>
                          </m:sSup>
                          <m:sSup>
                            <m:sSupPr>
                              <m:ctrlPr>
                                <a:rPr lang="el-GR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𝜮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95" y="1770728"/>
                <a:ext cx="9467720" cy="9741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397867" y="3766398"/>
                <a:ext cx="3375474" cy="946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altLang="zh-CN" sz="24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𝑨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𝒚</m:t>
                                  </m:r>
                                </m:e>
                              </m:d>
                            </m:num>
                            <m:den>
                              <m:r>
                                <a:rPr lang="mr-IN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</m:den>
                          </m:f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𝑨</m:t>
                              </m:r>
                            </m:e>
                          </m:d>
                          <m: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zh-CN" altLang="en-US" sz="24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67" y="3766398"/>
                <a:ext cx="3375474" cy="94666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46125" y="5358682"/>
                <a:ext cx="2714846" cy="968727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𝝁</m:t>
                          </m:r>
                        </m:e>
                      </m:acc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zh-CN" altLang="en-US" sz="28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5" y="5358682"/>
                <a:ext cx="2714846" cy="96872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4283881" y="571297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样本的均值</a:t>
            </a:r>
            <a:endParaRPr kumimoji="1"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614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多元高斯分布的极大似然估计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en-US" altLang="zh-CN" sz="2400" dirty="0" smtClean="0"/>
                  <a:t>log</a:t>
                </a:r>
                <a:r>
                  <a:rPr kumimoji="1" lang="zh-CN" altLang="en-US" sz="2400" dirty="0" smtClean="0"/>
                  <a:t>似然函数：</a:t>
                </a:r>
                <a:endParaRPr kumimoji="1" lang="en-US" altLang="zh-CN" sz="2400" dirty="0" smtClean="0"/>
              </a:p>
              <a:p>
                <a:endParaRPr kumimoji="1" lang="en-US" altLang="zh-CN" sz="2400" dirty="0" smtClean="0"/>
              </a:p>
              <a:p>
                <a:endParaRPr kumimoji="1" lang="en-US" altLang="zh-CN" sz="2400" dirty="0"/>
              </a:p>
              <a:p>
                <a:endParaRPr kumimoji="1" lang="en-US" altLang="zh-CN" sz="2400" dirty="0" smtClean="0"/>
              </a:p>
              <a:p>
                <a:r>
                  <a:rPr kumimoji="1" lang="zh-CN" altLang="en-US" sz="2400" dirty="0" smtClean="0"/>
                  <a:t>我们将参数</a:t>
                </a:r>
                <a14:m>
                  <m:oMath xmlns:m="http://schemas.openxmlformats.org/officeDocument/2006/math">
                    <m:r>
                      <a:rPr lang="el-GR" altLang="zh-CN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𝜮</m:t>
                    </m:r>
                  </m:oMath>
                </a14:m>
                <a:r>
                  <a:rPr kumimoji="1" lang="zh-CN" altLang="en-US" sz="2400" dirty="0" smtClean="0"/>
                  <a:t>用它的逆矩阵（精度矩阵</a:t>
                </a:r>
                <a14:m>
                  <m:oMath xmlns:m="http://schemas.openxmlformats.org/officeDocument/2006/math">
                    <m:r>
                      <a:rPr kumimoji="1" lang="el-GR" altLang="zh-CN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𝜦</m:t>
                    </m:r>
                    <m:r>
                      <a:rPr kumimoji="1" lang="en-US" altLang="zh-CN" sz="2400" b="1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l-GR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l-GR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𝜮</m:t>
                        </m:r>
                      </m:e>
                      <m:sup>
                        <m:r>
                          <a:rPr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zh-CN" altLang="en-US" sz="2400" dirty="0" smtClean="0"/>
                  <a:t>），则似然函数变为</a:t>
                </a:r>
                <a:endParaRPr kumimoji="1" lang="en-US" altLang="zh-CN" sz="2400" dirty="0" smtClean="0"/>
              </a:p>
              <a:p>
                <a:endParaRPr kumimoji="1" lang="en-US" altLang="zh-CN" sz="2400" dirty="0" smtClean="0"/>
              </a:p>
              <a:p>
                <a:endParaRPr kumimoji="1" lang="en-US" altLang="zh-CN" sz="2400" dirty="0"/>
              </a:p>
              <a:p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737" t="-1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300956" y="1543778"/>
                <a:ext cx="7916013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𝒟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|</m:t>
                          </m:r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𝝁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l-GR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=−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altLang="zh-CN" sz="24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𝜮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l-GR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Τ</m:t>
                              </m:r>
                            </m:sup>
                          </m:sSup>
                          <m:sSup>
                            <m:sSupPr>
                              <m:ctrlPr>
                                <a:rPr lang="el-GR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𝜮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956" y="1543778"/>
                <a:ext cx="7916013" cy="8482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504569" y="3411492"/>
                <a:ext cx="7343805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𝒟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|</m:t>
                          </m:r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𝝁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kumimoji="1" lang="el-GR" altLang="zh-CN" sz="24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𝜦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l-GR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l-GR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Τ</m:t>
                              </m:r>
                            </m:sup>
                          </m:sSup>
                          <m:r>
                            <a:rPr kumimoji="1" lang="el-GR" altLang="zh-CN" sz="24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𝜦</m:t>
                          </m:r>
                          <m:d>
                            <m:dPr>
                              <m:ctrlPr>
                                <a:rPr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569" y="3411492"/>
                <a:ext cx="7343805" cy="8482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175917" y="4511502"/>
                <a:ext cx="6315703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l-GR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tr</m:t>
                          </m:r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l-GR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Τ</m:t>
                                  </m:r>
                                </m:sup>
                              </m:sSup>
                              <m:r>
                                <a:rPr kumimoji="1" lang="el-GR" altLang="zh-CN" sz="2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𝜦</m:t>
                              </m:r>
                              <m:d>
                                <m:dPr>
                                  <m:ctrlPr>
                                    <a:rPr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17" y="4511502"/>
                <a:ext cx="6315703" cy="84824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8600" y="4502568"/>
                <a:ext cx="2087879" cy="404983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𝑿𝑨</m:t>
                      </m:r>
                      <m:r>
                        <a:rPr lang="en-US" altLang="zh-CN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r</m:t>
                      </m:r>
                      <m:d>
                        <m:dPr>
                          <m:ctrlPr>
                            <a:rPr lang="is-I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𝑿𝑨</m:t>
                          </m:r>
                        </m:e>
                      </m:d>
                    </m:oMath>
                  </m:oMathPara>
                </a14:m>
                <a:endParaRPr lang="en-US" altLang="zh-CN" dirty="0" smtClean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0" y="4502568"/>
                <a:ext cx="2087879" cy="40498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175917" y="5555366"/>
                <a:ext cx="6859955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l-GR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tr</m:t>
                      </m:r>
                      <m:d>
                        <m:dPr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limLow>
                                <m:limLow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groupChrPr>
                                    <m:e>
                                      <m:sSup>
                                        <m:sSupPr>
                                          <m:ctrlPr>
                                            <a:rPr lang="mr-IN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is-I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𝑁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mr-IN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2400" b="1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24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altLang="zh-CN" sz="2400" b="1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𝝁</m:t>
                                                  </m:r>
                                                </m:e>
                                              </m:d>
                                            </m:e>
                                          </m:nary>
                                          <m:d>
                                            <m:dPr>
                                              <m:ctrlPr>
                                                <a:rPr lang="mr-IN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b="1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altLang="zh-CN" sz="24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Τ</m:t>
                                          </m:r>
                                        </m:sup>
                                      </m:sSup>
                                    </m:e>
                                  </m:groupChr>
                                </m:e>
                                <m:lim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𝑺</m:t>
                                  </m:r>
                                </m:lim>
                              </m:limLow>
                              <m:r>
                                <a:rPr kumimoji="1" lang="el-GR" altLang="zh-CN" sz="2400" b="1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17" y="5555366"/>
                <a:ext cx="6859955" cy="12813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78624" y="3280847"/>
                <a:ext cx="2146933" cy="369332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altLang="zh-CN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s-I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altLang="zh-CN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𝜮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ln</m:t>
                      </m:r>
                      <m:d>
                        <m:dPr>
                          <m:ctrlPr>
                            <a:rPr lang="is-I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l-GR" altLang="zh-CN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𝜮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 smtClean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4" y="3280847"/>
                <a:ext cx="214693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0" y="5555366"/>
                <a:ext cx="2198102" cy="369332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tr</m:t>
                      </m:r>
                      <m:d>
                        <m:dPr>
                          <m:ctrlPr>
                            <a:rPr lang="is-I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𝑨𝑩𝑪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tr</m:t>
                      </m:r>
                      <m:d>
                        <m:dPr>
                          <m:ctrlPr>
                            <a:rPr lang="is-I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𝑪𝑨𝑩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55366"/>
                <a:ext cx="219810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9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多元高斯分布的极大似然估计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sz="2400" dirty="0" smtClean="0"/>
                  <a:t>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𝑺</m:t>
                        </m:r>
                        <m:r>
                          <a:rPr lang="en-US" altLang="zh-C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lang="mr-IN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𝝁</m:t>
                            </m:r>
                          </m:e>
                        </m:d>
                        <m:d>
                          <m:dPr>
                            <m:ctrlPr>
                              <a:rPr lang="mr-IN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𝝁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l-GR" altLang="zh-CN" sz="24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Τ</m:t>
                        </m:r>
                      </m:sup>
                    </m:sSup>
                  </m:oMath>
                </a14:m>
                <a:r>
                  <a:rPr kumimoji="1" lang="zh-CN" altLang="en-US" sz="2400" dirty="0" smtClean="0"/>
                  <a:t>为数据的散度矩阵，则似然函数：</a:t>
                </a:r>
                <a:endParaRPr kumimoji="1" lang="en-US" altLang="zh-CN" sz="2400" dirty="0" smtClean="0"/>
              </a:p>
              <a:p>
                <a:endParaRPr kumimoji="1" lang="en-US" altLang="zh-CN" sz="2400" dirty="0" smtClean="0"/>
              </a:p>
              <a:p>
                <a:endParaRPr kumimoji="1" lang="en-US" altLang="zh-CN" sz="2400" dirty="0"/>
              </a:p>
              <a:p>
                <a:endParaRPr kumimoji="1" lang="en-US" altLang="zh-CN" sz="2400" dirty="0" smtClean="0"/>
              </a:p>
              <a:p>
                <a:r>
                  <a:rPr kumimoji="1" lang="zh-CN" altLang="en-US" sz="2400" dirty="0" smtClean="0"/>
                  <a:t>似然函数求导并置</a:t>
                </a:r>
                <a14:m>
                  <m:oMath xmlns:m="http://schemas.openxmlformats.org/officeDocument/2006/math">
                    <m:r>
                      <a:rPr kumimoji="1" lang="en-US" altLang="zh-CN" sz="2400" b="1" i="1" dirty="0" smtClean="0">
                        <a:latin typeface="Cambria Math" charset="0"/>
                      </a:rPr>
                      <m:t>𝟎</m:t>
                    </m:r>
                  </m:oMath>
                </a14:m>
                <a:r>
                  <a:rPr kumimoji="1" lang="zh-CN" altLang="en-US" sz="2400" dirty="0" smtClean="0"/>
                  <a:t>：</a:t>
                </a:r>
                <a:endParaRPr kumimoji="1" lang="zh-CN" altLang="en-US" sz="2400" dirty="0"/>
              </a:p>
              <a:p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737" t="-1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6466584" y="4734198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样本的</a:t>
            </a:r>
            <a:r>
              <a:rPr kumimoji="1"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经验协方差矩阵</a:t>
            </a:r>
            <a:endParaRPr kumimoji="1" lang="zh-CN" altLang="en-US" sz="24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22181" y="3695143"/>
                <a:ext cx="4664290" cy="7957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ln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𝒟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|</m:t>
                          </m:r>
                          <m:r>
                            <a:rPr lang="en-US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𝝁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kumimoji="1" lang="el-GR" altLang="zh-CN" sz="24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𝜦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𝜕</m:t>
                          </m:r>
                          <m:r>
                            <a:rPr kumimoji="1" lang="el-GR" altLang="zh-CN" sz="24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𝜦</m:t>
                          </m:r>
                        </m:den>
                      </m:f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l-GR" altLang="zh-CN" sz="24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𝜦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𝑺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81" y="3695143"/>
                <a:ext cx="4664290" cy="7957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22181" y="5436412"/>
                <a:ext cx="9330311" cy="974177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l-GR" altLang="zh-CN" sz="28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𝜦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a:rPr kumimoji="1" lang="el-GR" altLang="zh-CN" sz="28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𝜦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r>
                        <a:rPr lang="el-GR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𝜮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𝑺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𝑺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</m:nary>
                          <m:d>
                            <m:dPr>
                              <m:ctrlPr>
                                <a:rPr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l-GR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Τ</m:t>
                          </m:r>
                        </m:sup>
                      </m:sSup>
                    </m:oMath>
                  </m:oMathPara>
                </a14:m>
                <a:endParaRPr lang="zh-CN" altLang="en-US" sz="28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81" y="5436412"/>
                <a:ext cx="9330311" cy="9741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9729016" y="2195264"/>
                <a:ext cx="2280943" cy="1571134"/>
              </a:xfrm>
              <a:prstGeom prst="rect">
                <a:avLst/>
              </a:prstGeom>
              <a:noFill/>
              <a:ln w="12700" cap="flat">
                <a:solidFill>
                  <a:srgbClr val="C00000"/>
                </a:solidFill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r-HR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𝑿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den>
                      </m:f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altLang="zh-CN" sz="2400" b="1" i="1" dirty="0" smtClean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tr</m:t>
                              </m:r>
                              <m:d>
                                <m:dPr>
                                  <m:ctrlPr>
                                    <a:rPr kumimoji="1"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𝑨𝑿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den>
                      </m:f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4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016" y="2195264"/>
                <a:ext cx="2280943" cy="15711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 cap="flat">
                <a:solidFill>
                  <a:srgbClr val="C00000"/>
                </a:solidFill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22181" y="1637649"/>
                <a:ext cx="4870564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𝒟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|</m:t>
                          </m:r>
                          <m:r>
                            <a:rPr lang="en-US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𝝁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kumimoji="1" lang="el-GR" altLang="zh-CN" sz="24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𝜦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l-GR" altLang="zh-CN" sz="24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40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tr</m:t>
                      </m:r>
                      <m:d>
                        <m:dPr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𝑺</m:t>
                          </m:r>
                          <m:r>
                            <a:rPr kumimoji="1" lang="el-GR" altLang="zh-CN" sz="24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𝜦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81" y="1637649"/>
                <a:ext cx="4870564" cy="78380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63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大纲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687269" cy="5237271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贝叶斯最优分类器</a:t>
                </a:r>
                <a:endParaRPr lang="en-US" altLang="zh-CN" dirty="0" smtClean="0">
                  <a:solidFill>
                    <a:schemeClr val="bg1">
                      <a:lumMod val="6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概率密度函数的参数估计</a:t>
                </a:r>
                <a:endParaRPr lang="en-US" altLang="zh-CN" dirty="0" smtClean="0">
                  <a:solidFill>
                    <a:schemeClr val="bg1">
                      <a:lumMod val="6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朴素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贝叶斯分类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器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 eaLnBrk="1" hangingPunct="1">
                  <a:lnSpc>
                    <a:spcPct val="100000"/>
                  </a:lnSpc>
                </a:pPr>
                <a:r>
                  <a:rPr lang="zh-CN" altLang="en-US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朴素贝叶斯的类条件独立假设</a:t>
                </a:r>
                <a:endParaRPr lang="en-US" altLang="zh-CN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 eaLnBrk="1" hangingPunct="1">
                  <a:lnSpc>
                    <a:spcPct val="100000"/>
                  </a:lnSpc>
                </a:pPr>
                <a:r>
                  <a:rPr lang="zh-CN" altLang="en-US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模型</a:t>
                </a:r>
                <a:r>
                  <a:rPr lang="zh-CN" altLang="en-US" sz="2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训练：</a:t>
                </a:r>
                <a:endParaRPr lang="en-US" altLang="zh-CN" sz="2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257300" lvl="2" indent="-342900" eaLnBrk="1" hangingPunct="1">
                  <a:lnSpc>
                    <a:spcPct val="100000"/>
                  </a:lnSpc>
                  <a:buSzPct val="80000"/>
                  <a:buFont typeface="Arial" charset="0"/>
                  <a:buChar char="•"/>
                </a:pP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类先验分布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solidFill>
                          <a:srgbClr val="093F5D"/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的概率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密度参数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估计</a:t>
                </a:r>
                <a:endParaRPr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257300" lvl="2" indent="-342900" eaLnBrk="1" hangingPunct="1">
                  <a:lnSpc>
                    <a:spcPct val="100000"/>
                  </a:lnSpc>
                  <a:buSzPct val="80000"/>
                  <a:buFont typeface="Arial" charset="0"/>
                  <a:buChar char="•"/>
                </a:pP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在给定类别下，每维特征的条件概率密度估计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solidFill>
                          <a:srgbClr val="093F5D"/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i="1">
                                <a:solidFill>
                                  <a:srgbClr val="093F5D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400" b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𝑌</m:t>
                        </m:r>
                        <m:r>
                          <a:rPr lang="en-US" altLang="zh-CN" sz="2400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sz="2400" i="1">
                            <a:solidFill>
                              <a:srgbClr val="093F5D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高斯</a:t>
                </a:r>
                <a:r>
                  <a:rPr lang="zh-CN" altLang="en-US" dirty="0">
                    <a:solidFill>
                      <a:schemeClr val="bg1">
                        <a:lumMod val="6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判别分析</a:t>
                </a:r>
                <a:endParaRPr lang="en-US" altLang="zh-CN" dirty="0">
                  <a:solidFill>
                    <a:schemeClr val="bg1">
                      <a:lumMod val="6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687269" cy="5237271"/>
              </a:xfrm>
              <a:blipFill rotWithShape="0">
                <a:blip r:embed="rId2"/>
                <a:stretch>
                  <a:fillRect l="-8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98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</a:rPr>
              <a:t>朴素贝叶斯</a:t>
            </a:r>
            <a:r>
              <a:rPr lang="en-US" altLang="zh-CN" dirty="0">
                <a:latin typeface="Calibri" panose="020F0502020204030204" pitchFamily="34" charset="0"/>
              </a:rPr>
              <a:t> (Naive Bayes Classifier, </a:t>
            </a:r>
            <a:r>
              <a:rPr lang="en-US" altLang="zh-CN" dirty="0" smtClean="0">
                <a:latin typeface="Calibri" panose="020F0502020204030204" pitchFamily="34" charset="0"/>
              </a:rPr>
              <a:t>NBC</a:t>
            </a:r>
            <a:r>
              <a:rPr lang="zh-CN" altLang="en-US" dirty="0" smtClean="0">
                <a:latin typeface="Calibri" panose="020F0502020204030204" pitchFamily="34" charset="0"/>
              </a:rPr>
              <a:t>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6" y="1147763"/>
                <a:ext cx="11812775" cy="5237271"/>
              </a:xfrm>
            </p:spPr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假设共有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个类别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∈{1,2,…,</m:t>
                    </m:r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kumimoji="1" lang="zh-CN" altLang="en-US" dirty="0" smtClean="0"/>
                  <a:t>类别</a:t>
                </a:r>
                <a:r>
                  <a:rPr kumimoji="1" lang="zh-CN" altLang="en-US" dirty="0"/>
                  <a:t>的先验</a:t>
                </a:r>
                <a:r>
                  <a:rPr kumimoji="1" lang="zh-CN" altLang="en-US" dirty="0" smtClean="0"/>
                  <a:t>分布</a:t>
                </a:r>
                <a:endParaRPr kumimoji="1" lang="en-US" altLang="zh-CN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zh-CN" sz="2800" dirty="0" smtClean="0"/>
                  <a:t> </a:t>
                </a:r>
                <a:r>
                  <a:rPr kumimoji="1" lang="zh-CN" altLang="en-US" sz="2800" dirty="0"/>
                  <a:t>两类：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charset="0"/>
                      </a:rPr>
                      <m:t>𝑌</m:t>
                    </m:r>
                    <m:r>
                      <a:rPr lang="en-US" altLang="zh-CN" sz="2800" i="1" dirty="0"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sz="2800" dirty="0">
                        <a:latin typeface="Cambria Math" charset="0"/>
                      </a:rPr>
                      <m:t>Bernoulli</m:t>
                    </m:r>
                    <m:r>
                      <a:rPr lang="en-US" altLang="zh-CN" sz="2800" i="1" dirty="0">
                        <a:latin typeface="Cambria Math" charset="0"/>
                      </a:rPr>
                      <m:t>(</m:t>
                    </m:r>
                    <m:r>
                      <a:rPr lang="en-US" altLang="zh-CN" sz="28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altLang="zh-CN" sz="2800" i="1" dirty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sz="2800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zh-CN" sz="2800" dirty="0"/>
                  <a:t> </a:t>
                </a:r>
                <a:r>
                  <a:rPr kumimoji="1" lang="zh-CN" altLang="en-US" sz="2800" dirty="0"/>
                  <a:t>多类 ：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charset="0"/>
                      </a:rPr>
                      <m:t>𝑌</m:t>
                    </m:r>
                    <m:r>
                      <a:rPr lang="en-US" altLang="zh-CN" sz="2800" i="1" dirty="0"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sz="2800" i="1" dirty="0">
                        <a:latin typeface="Cambria Math" charset="0"/>
                      </a:rPr>
                      <m:t>Multi</m:t>
                    </m:r>
                    <m:r>
                      <m:rPr>
                        <m:sty m:val="p"/>
                      </m:rPr>
                      <a:rPr lang="en-US" altLang="zh-CN" sz="2800" dirty="0">
                        <a:latin typeface="Cambria Math" charset="0"/>
                      </a:rPr>
                      <m:t>noulli</m:t>
                    </m:r>
                    <m:r>
                      <a:rPr lang="en-US" altLang="zh-CN" sz="2800" i="1" dirty="0">
                        <a:latin typeface="Cambria Math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sz="280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/>
                  <a:t>每个样本的特征为：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𝒙</m:t>
                    </m:r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0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rgbClr val="C00000"/>
                    </a:solidFill>
                  </a:rPr>
                  <a:t>朴素</a:t>
                </a:r>
                <a:r>
                  <a:rPr lang="zh-CN" altLang="en-US" dirty="0"/>
                  <a:t>贝叶斯分类</a:t>
                </a:r>
                <a:r>
                  <a:rPr lang="zh-CN" altLang="en-US" dirty="0" smtClean="0"/>
                  <a:t>器</a:t>
                </a:r>
                <a:r>
                  <a:rPr lang="zh-CN" altLang="en-US" sz="2800" dirty="0" smtClean="0"/>
                  <a:t>：</a:t>
                </a:r>
                <a:r>
                  <a:rPr lang="zh-CN" altLang="en-US" sz="2800" dirty="0"/>
                  <a:t>假设各维特征在给定类别标签的情况下</a:t>
                </a:r>
                <a:r>
                  <a:rPr lang="zh-CN" altLang="en-US" sz="2800" dirty="0">
                    <a:solidFill>
                      <a:srgbClr val="C00000"/>
                    </a:solidFill>
                  </a:rPr>
                  <a:t>条件独立</a:t>
                </a:r>
                <a:endParaRPr lang="en-US" altLang="zh-CN" sz="2800" dirty="0">
                  <a:solidFill>
                    <a:srgbClr val="C00000"/>
                  </a:solidFill>
                </a:endParaRP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实际应用中即使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特征条件独立的假设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不严格满足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NBC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性能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也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不错</a:t>
                </a:r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因为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NBC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比较简单，不容易过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拟合。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6" y="1147763"/>
                <a:ext cx="11812775" cy="5237271"/>
              </a:xfrm>
              <a:blipFill rotWithShape="0">
                <a:blip r:embed="rId2"/>
                <a:stretch>
                  <a:fillRect l="-877" t="-1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22865" y="4120503"/>
                <a:ext cx="5308954" cy="93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kumimoji="1" lang="zh-CN" altLang="en-US" sz="2800" dirty="0">
                              <a:solidFill>
                                <a:srgbClr val="09405E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65" y="4120503"/>
                <a:ext cx="5308954" cy="9306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7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charset="-122"/>
                <a:ea typeface="微软雅黑" charset="-122"/>
              </a:rPr>
              <a:t>确定性分类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indent="-284400" eaLnBrk="1" hangingPunct="1">
              <a:lnSpc>
                <a:spcPct val="100000"/>
              </a:lnSpc>
              <a:buFont typeface="Wingdings" charset="2"/>
              <a:buChar char="n"/>
            </a:pPr>
            <a:r>
              <a:rPr lang="zh-CN" altLang="en-US" dirty="0">
                <a:latin typeface="微软雅黑" charset="-122"/>
                <a:ea typeface="微软雅黑" charset="-122"/>
              </a:rPr>
              <a:t>确定性</a:t>
            </a:r>
            <a:r>
              <a:rPr lang="zh-CN" altLang="en-US" dirty="0" smtClean="0">
                <a:latin typeface="微软雅黑" charset="-122"/>
                <a:ea typeface="微软雅黑" charset="-122"/>
              </a:rPr>
              <a:t>现象：在</a:t>
            </a:r>
            <a:r>
              <a:rPr lang="zh-CN" altLang="en-US" dirty="0">
                <a:latin typeface="微软雅黑" charset="-122"/>
                <a:ea typeface="微软雅黑" charset="-122"/>
              </a:rPr>
              <a:t>获取模式的观测值时，有些事物具有确定的因果关系，即在一定的条件下，它必然会发生或必然不发生</a:t>
            </a:r>
            <a:r>
              <a:rPr lang="zh-CN" altLang="en-US" dirty="0" smtClean="0">
                <a:latin typeface="微软雅黑" charset="-122"/>
                <a:ea typeface="微软雅黑" charset="-122"/>
              </a:rPr>
              <a:t>。</a:t>
            </a:r>
            <a:endParaRPr lang="en-US" altLang="zh-CN" dirty="0" smtClean="0">
              <a:latin typeface="微软雅黑" charset="-122"/>
              <a:ea typeface="微软雅黑" charset="-122"/>
            </a:endParaRPr>
          </a:p>
          <a:p>
            <a:pPr indent="-284400" eaLnBrk="1" hangingPunct="1">
              <a:lnSpc>
                <a:spcPct val="100000"/>
              </a:lnSpc>
              <a:buFont typeface="Wingdings" charset="2"/>
              <a:buChar char="n"/>
            </a:pPr>
            <a:endParaRPr lang="en-US" altLang="zh-CN" dirty="0" smtClean="0">
              <a:latin typeface="微软雅黑" charset="-122"/>
              <a:ea typeface="微软雅黑" charset="-122"/>
            </a:endParaRPr>
          </a:p>
          <a:p>
            <a:pPr lvl="1" indent="-284400" eaLnBrk="1" hangingPunct="1">
              <a:lnSpc>
                <a:spcPct val="100000"/>
              </a:lnSpc>
              <a:buFont typeface="Wingdings" charset="2"/>
              <a:buChar char="n"/>
            </a:pPr>
            <a:r>
              <a:rPr lang="zh-CN" altLang="en-US" sz="2800" dirty="0" smtClean="0">
                <a:latin typeface="微软雅黑" charset="-122"/>
                <a:ea typeface="微软雅黑" charset="-122"/>
              </a:rPr>
              <a:t>例如：识别</a:t>
            </a:r>
            <a:r>
              <a:rPr lang="zh-CN" altLang="en-US" sz="2800" dirty="0">
                <a:latin typeface="微软雅黑" charset="-122"/>
                <a:ea typeface="微软雅黑" charset="-122"/>
              </a:rPr>
              <a:t>一块模板是不是直角三角形，只要凭“三条直线边闭合连线和一个直角”</a:t>
            </a:r>
            <a:r>
              <a:rPr lang="zh-CN" altLang="en-US" sz="2800" dirty="0" smtClean="0">
                <a:latin typeface="微软雅黑" charset="-122"/>
                <a:ea typeface="微软雅黑" charset="-122"/>
              </a:rPr>
              <a:t>这个规则，</a:t>
            </a:r>
            <a:r>
              <a:rPr lang="zh-CN" altLang="en-US" sz="2800" dirty="0">
                <a:latin typeface="微软雅黑" charset="-122"/>
                <a:ea typeface="微软雅黑" charset="-122"/>
              </a:rPr>
              <a:t>测量它是否有三条直线边的闭合连线并有一个直角，就完全可以确定它是不是直角三角形。</a:t>
            </a:r>
          </a:p>
          <a:p>
            <a:pPr indent="-284400">
              <a:lnSpc>
                <a:spcPct val="10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806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Calibri" panose="020F0502020204030204" pitchFamily="34" charset="0"/>
              </a:rPr>
              <a:t>朴素贝叶</a:t>
            </a:r>
            <a:r>
              <a:rPr lang="zh-CN" altLang="en-US" dirty="0" smtClean="0">
                <a:latin typeface="Calibri" panose="020F0502020204030204" pitchFamily="34" charset="0"/>
              </a:rPr>
              <a:t>斯模型训练：</a:t>
            </a:r>
            <a:r>
              <a:rPr lang="zh-CN" altLang="zh-CN" dirty="0" smtClean="0">
                <a:effectLst/>
                <a:latin typeface="Times New Roman" panose="02020603050405020304" pitchFamily="18" charset="0"/>
              </a:rPr>
              <a:t>参数估计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Rectangle 3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Autofit/>
              </a:bodyPr>
              <a:lstStyle/>
              <a:p>
                <a:pPr eaLnBrk="1" hangingPunct="1">
                  <a:lnSpc>
                    <a:spcPct val="100000"/>
                  </a:lnSpc>
                </a:pPr>
                <a:r>
                  <a:rPr lang="zh-CN" altLang="en-US" dirty="0" smtClean="0">
                    <a:latin typeface="Calibri" panose="020F0502020204030204" pitchFamily="34" charset="0"/>
                  </a:rPr>
                  <a:t>朴素贝叶斯模型的训练过程就是估计模型的参数</a:t>
                </a:r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:pPr eaLnBrk="1" hangingPunct="1">
                  <a:lnSpc>
                    <a:spcPct val="100000"/>
                  </a:lnSpc>
                </a:pPr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:pPr eaLnBrk="1" hangingPunct="1">
                  <a:lnSpc>
                    <a:spcPct val="100000"/>
                  </a:lnSpc>
                </a:pPr>
                <a:r>
                  <a:rPr lang="zh-CN" altLang="en-US" dirty="0" smtClean="0">
                    <a:latin typeface="Calibri" panose="020F0502020204030204" pitchFamily="34" charset="0"/>
                  </a:rPr>
                  <a:t>类先验分布：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:pPr eaLnBrk="1" hangingPunct="1">
                  <a:lnSpc>
                    <a:spcPct val="100000"/>
                  </a:lnSpc>
                </a:pPr>
                <a:r>
                  <a:rPr lang="zh-CN" altLang="en-US" dirty="0" smtClean="0">
                    <a:latin typeface="Calibri" panose="020F0502020204030204" pitchFamily="34" charset="0"/>
                  </a:rPr>
                  <a:t>类条件分布：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1">
                            <a:latin typeface="Cambria Math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altLang="zh-CN" i="1"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:pPr eaLnBrk="1" hangingPunct="1">
                  <a:lnSpc>
                    <a:spcPct val="100000"/>
                  </a:lnSpc>
                </a:pPr>
                <a:endParaRPr lang="en-US" altLang="zh-CN" sz="1000" dirty="0">
                  <a:latin typeface="Calibri" panose="020F0502020204030204" pitchFamily="34" charset="0"/>
                </a:endParaRPr>
              </a:p>
              <a:p>
                <a:pPr eaLnBrk="1" hangingPunct="1">
                  <a:lnSpc>
                    <a:spcPct val="100000"/>
                  </a:lnSpc>
                </a:pPr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:pPr lvl="1" eaLnBrk="1" hangingPunct="1">
                  <a:lnSpc>
                    <a:spcPct val="100000"/>
                  </a:lnSpc>
                </a:pPr>
                <a:endParaRPr lang="en-US" altLang="zh-CN" sz="2400" kern="1200" dirty="0">
                  <a:solidFill>
                    <a:srgbClr val="09405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41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 t="-1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51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</a:rPr>
              <a:t>朴素贝叶斯模型训练：</a:t>
            </a:r>
            <a:r>
              <a:rPr lang="zh-CN" altLang="zh-CN" dirty="0">
                <a:latin typeface="Times New Roman" panose="02020603050405020304" pitchFamily="18" charset="0"/>
              </a:rPr>
              <a:t>参数估计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46125" y="881802"/>
                <a:ext cx="10752465" cy="5237271"/>
              </a:xfrm>
            </p:spPr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贝叶斯分类器的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似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然函数为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eaLnBrk="1" hangingPunct="1">
                  <a:lnSpc>
                    <a:spcPct val="10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eaLnBrk="1" hangingPunct="1">
                  <a:lnSpc>
                    <a:spcPct val="10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eaLnBrk="1" hangingPunct="1">
                  <a:lnSpc>
                    <a:spcPct val="10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eaLnBrk="1" hangingPunct="1">
                  <a:lnSpc>
                    <a:spcPct val="10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eaLnBrk="1" hangingPunct="1">
                  <a:lnSpc>
                    <a:spcPct val="10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类先验分布的参数只与似然函数中第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项有关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eaLnBrk="1" hangingPunct="1">
                  <a:lnSpc>
                    <a:spcPct val="10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类条件分布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1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只与似然函数中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项有关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eaLnBrk="1" hangingPunct="1">
                  <a:lnSpc>
                    <a:spcPct val="100000"/>
                  </a:lnSpc>
                  <a:spcBef>
                    <a:spcPct val="0"/>
                  </a:spcBef>
                  <a:buFont typeface="Wingdings" panose="05000000000000000000" pitchFamily="2" charset="2"/>
                  <a:buChar char="n"/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下面我们分别讨论两部分的模型参数的估计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46125" y="881802"/>
                <a:ext cx="10752465" cy="5237271"/>
              </a:xfrm>
              <a:blipFill rotWithShape="0">
                <a:blip r:embed="rId2"/>
                <a:stretch>
                  <a:fillRect l="-964" t="-2095" b="-164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-35858" y="1281997"/>
                <a:ext cx="7673383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(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𝒟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e>
                      </m:func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s-IS" altLang="zh-CN" sz="28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858" y="1281997"/>
                <a:ext cx="7673383" cy="13038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888941" y="881802"/>
                <a:ext cx="4076943" cy="959493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Multi</m:t>
                      </m:r>
                      <m:r>
                        <m:rPr>
                          <m:sty m:val="p"/>
                        </m:rPr>
                        <a:rPr lang="en-US" altLang="zh-CN" sz="2000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noulli</m:t>
                      </m:r>
                      <m:r>
                        <a:rPr lang="en-US" altLang="zh-CN" sz="20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zh-CN" sz="20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altLang="zh-CN" sz="20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|</m:t>
                      </m:r>
                      <m:r>
                        <a:rPr lang="en-US" altLang="zh-CN" sz="2000" b="1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𝜽</m:t>
                      </m:r>
                      <m:r>
                        <a:rPr lang="en-US" altLang="zh-CN" sz="20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altLang="zh-CN" sz="20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s-I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is-IS" altLang="zh-CN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𝑌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941" y="881802"/>
                <a:ext cx="4076943" cy="9594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270863" y="4162122"/>
                <a:ext cx="9162316" cy="1306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∏"/>
                                      <m:ctrlPr>
                                        <a:rPr lang="is-I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is-I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is-I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is-IS" altLang="zh-CN" sz="28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28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2800" b="1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28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28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|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28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2800" b="0" i="1" smtClean="0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28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28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=</m:t>
                                                  </m:r>
                                                  <m:r>
                                                    <a:rPr lang="en-US" altLang="zh-CN" sz="28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s-I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𝕀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8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800" b="0" i="1" smtClean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8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s-IS" altLang="zh-CN" sz="280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∏"/>
                                              <m:ctrlPr>
                                                <a:rPr lang="is-I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𝐶</m:t>
                                              </m:r>
                                            </m:sup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zh-CN" sz="28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sz="28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8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is-IS" altLang="zh-CN" sz="2800" i="1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𝕀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zh-CN" sz="28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zh-CN" sz="28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sz="2800" b="0" i="1" smtClean="0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𝑌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sz="2800" i="1">
                                                              <a:solidFill>
                                                                <a:srgbClr val="09405E"/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altLang="zh-CN" sz="28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=</m:t>
                                                      </m:r>
                                                      <m:r>
                                                        <a:rPr lang="en-US" altLang="zh-CN" sz="2800" i="1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nary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863" y="4162122"/>
                <a:ext cx="9162316" cy="13063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270863" y="2716568"/>
                <a:ext cx="4899611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863" y="2716568"/>
                <a:ext cx="4899611" cy="13038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05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Calibri" panose="020F0502020204030204" pitchFamily="34" charset="0"/>
              </a:rPr>
              <a:t>朴素贝叶</a:t>
            </a:r>
            <a:r>
              <a:rPr lang="zh-CN" altLang="en-US" dirty="0" smtClean="0">
                <a:latin typeface="Calibri" panose="020F0502020204030204" pitchFamily="34" charset="0"/>
              </a:rPr>
              <a:t>斯模型训练：</a:t>
            </a:r>
            <a:r>
              <a:rPr lang="zh-CN" altLang="zh-CN" dirty="0" smtClean="0">
                <a:effectLst/>
                <a:latin typeface="Times New Roman" panose="02020603050405020304" pitchFamily="18" charset="0"/>
              </a:rPr>
              <a:t>参数估计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Rectangle 3"/>
              <p:cNvSpPr>
                <a:spLocks noGrp="1" noChangeArrowheads="1"/>
              </p:cNvSpPr>
              <p:nvPr>
                <p:ph sz="quarter" idx="10"/>
              </p:nvPr>
            </p:nvSpPr>
            <p:spPr/>
            <p:txBody>
              <a:bodyPr>
                <a:noAutofit/>
              </a:bodyPr>
              <a:lstStyle/>
              <a:p>
                <a:pPr eaLnBrk="1" hangingPunct="1">
                  <a:lnSpc>
                    <a:spcPct val="100000"/>
                  </a:lnSpc>
                </a:pPr>
                <a:r>
                  <a:rPr lang="zh-CN" altLang="en-US" dirty="0" smtClean="0">
                    <a:latin typeface="Calibri" panose="020F0502020204030204" pitchFamily="34" charset="0"/>
                  </a:rPr>
                  <a:t>朴素贝叶斯模型的训练过程就是估计模型的参数</a:t>
                </a:r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:pPr lvl="1" eaLnBrk="1" hangingPunct="1">
                  <a:lnSpc>
                    <a:spcPct val="100000"/>
                  </a:lnSpc>
                </a:pPr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:pPr eaLnBrk="1" hangingPunct="1">
                  <a:lnSpc>
                    <a:spcPct val="100000"/>
                  </a:lnSpc>
                </a:pPr>
                <a:r>
                  <a:rPr lang="zh-CN" altLang="en-US" dirty="0">
                    <a:latin typeface="Calibri" panose="020F0502020204030204" pitchFamily="34" charset="0"/>
                  </a:rPr>
                  <a:t> </a:t>
                </a:r>
                <a:r>
                  <a:rPr lang="zh-CN" altLang="en-US" dirty="0" smtClean="0">
                    <a:latin typeface="Calibri" panose="020F0502020204030204" pitchFamily="34" charset="0"/>
                  </a:rPr>
                  <a:t>类先验</a:t>
                </a:r>
                <a:r>
                  <a:rPr lang="zh-CN" altLang="en-US" dirty="0" smtClean="0">
                    <a:solidFill>
                      <a:srgbClr val="09405E"/>
                    </a:solidFill>
                    <a:latin typeface="Calibri" panose="020F0502020204030204" pitchFamily="34" charset="0"/>
                  </a:rPr>
                  <a:t>分布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Calibri" panose="020F0502020204030204" pitchFamily="34" charset="0"/>
                  </a:rPr>
                  <a:t>：</a:t>
                </a:r>
                <a:endParaRPr lang="en-US" altLang="zh-CN" dirty="0" smtClean="0">
                  <a:solidFill>
                    <a:srgbClr val="09405E"/>
                  </a:solidFill>
                  <a:latin typeface="Calibri" panose="020F0502020204030204" pitchFamily="34" charset="0"/>
                </a:endParaRPr>
              </a:p>
              <a:p>
                <a:pPr lvl="1" eaLnBrk="1" hangingPunct="1">
                  <a:lnSpc>
                    <a:spcPct val="100000"/>
                  </a:lnSpc>
                </a:pPr>
                <a:r>
                  <a:rPr lang="en-US" altLang="zh-CN" sz="2800" dirty="0">
                    <a:latin typeface="Calibri" panose="020F0502020204030204" pitchFamily="34" charset="0"/>
                  </a:rPr>
                  <a:t> </a:t>
                </a:r>
                <a:r>
                  <a:rPr lang="zh-CN" altLang="en-US" sz="2800" dirty="0" smtClean="0">
                    <a:latin typeface="Calibri" panose="020F0502020204030204" pitchFamily="34" charset="0"/>
                  </a:rPr>
                  <a:t>两类分类：</a:t>
                </a:r>
                <a:r>
                  <a:rPr lang="en-US" altLang="zh-CN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charset="0"/>
                      </a:rPr>
                      <m:t>𝑌</m:t>
                    </m:r>
                    <m:r>
                      <a:rPr lang="en-US" altLang="zh-CN" sz="2800" i="1" dirty="0"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sz="2800" dirty="0">
                        <a:latin typeface="Cambria Math" charset="0"/>
                      </a:rPr>
                      <m:t>Bernoulli</m:t>
                    </m:r>
                    <m:d>
                      <m:dPr>
                        <m:ctrlPr>
                          <a:rPr lang="en-US" altLang="zh-CN" sz="2800" i="1" dirty="0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CN" i="1" dirty="0" smtClean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 eaLnBrk="1" hangingPunct="1">
                  <a:lnSpc>
                    <a:spcPct val="100000"/>
                  </a:lnSpc>
                </a:pPr>
                <a:r>
                  <a:rPr lang="zh-CN" altLang="en-US" sz="2800" b="0" dirty="0" smtClean="0">
                    <a:solidFill>
                      <a:srgbClr val="09405E"/>
                    </a:solidFill>
                  </a:rPr>
                  <a:t> 多类分类：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</a:rPr>
                      <m:t>Multi</m:t>
                    </m:r>
                    <m:r>
                      <m:rPr>
                        <m:sty m:val="p"/>
                      </m:rPr>
                      <a:rPr lang="en-US" altLang="zh-CN" sz="2800" dirty="0">
                        <a:solidFill>
                          <a:srgbClr val="09405E"/>
                        </a:solidFill>
                        <a:latin typeface="Cambria Math" charset="0"/>
                      </a:rPr>
                      <m:t>noulli</m:t>
                    </m:r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sz="2800" b="1" i="1" dirty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altLang="zh-CN" sz="2800" dirty="0" smtClean="0">
                  <a:latin typeface="Calibri" panose="020F0502020204030204" pitchFamily="34" charset="0"/>
                </a:endParaRPr>
              </a:p>
              <a:p>
                <a:pPr lvl="1" eaLnBrk="1" hangingPunct="1">
                  <a:lnSpc>
                    <a:spcPct val="100000"/>
                  </a:lnSpc>
                </a:pPr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:pPr eaLnBrk="1" hangingPunct="1">
                  <a:lnSpc>
                    <a:spcPct val="100000"/>
                  </a:lnSpc>
                </a:pPr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 类条件分布 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𝑌</m:t>
                        </m:r>
                        <m:r>
                          <a:rPr lang="en-US" altLang="zh-CN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:pPr lvl="1" eaLnBrk="1" hangingPunct="1">
                  <a:lnSpc>
                    <a:spcPct val="100000"/>
                  </a:lnSpc>
                </a:pPr>
                <a:endParaRPr lang="en-US" altLang="zh-CN" sz="2400" kern="1200" dirty="0">
                  <a:solidFill>
                    <a:srgbClr val="09405E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41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 t="-1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09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11233" y="202747"/>
            <a:ext cx="9783981" cy="548367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分类任务中</a:t>
            </a:r>
            <a:r>
              <a:rPr lang="zh-CN" altLang="en-US" dirty="0" smtClean="0">
                <a:latin typeface="Calibri" panose="020F0502020204030204" pitchFamily="34" charset="0"/>
              </a:rPr>
              <a:t>类先验分布的参数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估计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328681" cy="5237271"/>
              </a:xfrm>
            </p:spPr>
            <p:txBody>
              <a:bodyPr/>
              <a:lstStyle/>
              <a:p>
                <a:r>
                  <a:rPr lang="zh-CN" altLang="en-US" dirty="0" smtClean="0">
                    <a:latin typeface="Calibri" panose="020F0502020204030204" pitchFamily="34" charset="0"/>
                  </a:rPr>
                  <a:t>对两类分类任务，类先验分布为贝努利分布：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𝑌</m:t>
                    </m:r>
                    <m:r>
                      <a:rPr lang="en-US" altLang="zh-CN" i="1" dirty="0"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Bernoulli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:r>
                  <a:rPr lang="zh-CN" altLang="en-US" dirty="0" smtClean="0">
                    <a:latin typeface="Calibri" panose="020F0502020204030204" pitchFamily="34" charset="0"/>
                  </a:rPr>
                  <a:t>根据之前</a:t>
                </a:r>
                <a:r>
                  <a:rPr lang="zh-CN" altLang="en-US" dirty="0">
                    <a:latin typeface="Calibri" panose="020F0502020204030204" pitchFamily="34" charset="0"/>
                  </a:rPr>
                  <a:t>贝努利</a:t>
                </a:r>
                <a:r>
                  <a:rPr lang="zh-CN" altLang="en-US" dirty="0" smtClean="0">
                    <a:latin typeface="Calibri" panose="020F0502020204030204" pitchFamily="34" charset="0"/>
                  </a:rPr>
                  <a:t>分布参数估计的结论</a:t>
                </a:r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:r>
                  <a:rPr lang="zh-CN" altLang="en-US" dirty="0" smtClean="0">
                    <a:latin typeface="Calibri" panose="020F0502020204030204" pitchFamily="34" charset="0"/>
                  </a:rPr>
                  <a:t>参数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zh-CN" altLang="en-US" dirty="0" smtClean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极大似然估计</a:t>
                </a:r>
                <a:r>
                  <a:rPr lang="zh-CN" altLang="en-US" dirty="0" smtClean="0">
                    <a:latin typeface="Calibri" panose="020F0502020204030204" pitchFamily="34" charset="0"/>
                  </a:rPr>
                  <a:t>为</a:t>
                </a:r>
                <a:r>
                  <a:rPr kumimoji="1"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1</m:t>
                    </m:r>
                  </m:oMath>
                </a14:m>
                <a:r>
                  <a:rPr kumimoji="1"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类样本占所有样本的</a:t>
                </a:r>
                <a:r>
                  <a:rPr kumimoji="1"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比例</a:t>
                </a:r>
                <a:r>
                  <a:rPr lang="zh-CN" altLang="en-US" dirty="0" smtClean="0">
                    <a:latin typeface="Calibri" panose="020F0502020204030204" pitchFamily="34" charset="0"/>
                  </a:rPr>
                  <a:t>：</a:t>
                </a:r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:r>
                  <a:rPr lang="zh-CN" altLang="en-US" dirty="0" smtClean="0">
                    <a:latin typeface="Calibri" panose="020F0502020204030204" pitchFamily="34" charset="0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lang="en-U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  <m:r>
                      <a:rPr lang="en-US" altLang="zh-CN" spc="-5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altLang="zh-CN" i="1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=1</m:t>
                        </m:r>
                      </m:sub>
                      <m:sup>
                        <m:r>
                          <a:rPr lang="en-US" altLang="zh-CN" spc="-5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pc="-5" dirty="0">
                    <a:latin typeface="Microsoft YaHei" charset="-122"/>
                    <a:ea typeface="Microsoft YaHei" charset="-122"/>
                    <a:cs typeface="Microsoft YaHei" charset="-122"/>
                  </a:rPr>
                  <a:t>为第</a:t>
                </a:r>
                <a:r>
                  <a:rPr lang="en-US" altLang="zh-CN" spc="-5" dirty="0"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lang="zh-CN" altLang="en-US" spc="-5" dirty="0">
                    <a:latin typeface="Microsoft YaHei" charset="-122"/>
                    <a:ea typeface="Microsoft YaHei" charset="-122"/>
                    <a:cs typeface="Microsoft YaHei" charset="-122"/>
                  </a:rPr>
                  <a:t>类的样本的</a:t>
                </a:r>
                <a:r>
                  <a:rPr lang="zh-CN" altLang="en-US" spc="-5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数目</a:t>
                </a:r>
                <a:endParaRPr lang="en-US" altLang="zh-CN" spc="-5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sz="2400" spc="-5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dirty="0">
                    <a:latin typeface="Calibri" panose="020F0502020204030204" pitchFamily="34" charset="0"/>
                  </a:rPr>
                  <a:t>贝努利分布</a:t>
                </a:r>
                <a:r>
                  <a:rPr kumimoji="1" lang="zh-CN" altLang="en-US" dirty="0" smtClean="0"/>
                  <a:t>的</a:t>
                </a:r>
                <a:r>
                  <a:rPr kumimoji="1" lang="zh-CN" altLang="en-US" dirty="0"/>
                  <a:t>共轭先验为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Beta</m:t>
                    </m:r>
                    <m:d>
                      <m:dPr>
                        <m:ctrlPr>
                          <a:rPr lang="is-I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𝜃</m:t>
                        </m:r>
                        <m:r>
                          <a:rPr lang="en-US" altLang="zh-CN" dirty="0">
                            <a:latin typeface="Cambria Math" charset="0"/>
                          </a:rPr>
                          <m:t>|</m:t>
                        </m:r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Noto Sans Mono CJK JP Bold"/>
                    <a:cs typeface="Noto Sans Mono CJK JP Bold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zh-CN" altLang="en-US" dirty="0" smtClean="0">
                    <a:latin typeface="Noto Sans Mono CJK JP Bold"/>
                    <a:cs typeface="Noto Sans Mono CJK JP Bold"/>
                  </a:rPr>
                  <a:t>的</a:t>
                </a:r>
                <a:r>
                  <a:rPr lang="zh-CN" altLang="en-US" dirty="0" smtClean="0">
                    <a:solidFill>
                      <a:srgbClr val="C00000"/>
                    </a:solidFill>
                    <a:latin typeface="Noto Sans Mono CJK JP Bold"/>
                    <a:cs typeface="Noto Sans Mono CJK JP Bold"/>
                  </a:rPr>
                  <a:t>贝叶斯后验分布</a:t>
                </a:r>
                <a:r>
                  <a:rPr lang="zh-CN" altLang="en-US" dirty="0" smtClean="0">
                    <a:latin typeface="Noto Sans Mono CJK JP Bold"/>
                    <a:cs typeface="Noto Sans Mono CJK JP Bold"/>
                  </a:rPr>
                  <a:t>为</a:t>
                </a:r>
                <a:endParaRPr lang="en-US" altLang="zh-CN" dirty="0" smtClean="0">
                  <a:latin typeface="Noto Sans Mono CJK JP Bold"/>
                  <a:cs typeface="Noto Sans Mono CJK JP Bold"/>
                </a:endParaRPr>
              </a:p>
              <a:p>
                <a:endParaRPr lang="en-US" altLang="zh-CN" dirty="0">
                  <a:latin typeface="Noto Sans Mono CJK JP Bold"/>
                  <a:cs typeface="Noto Sans Mono CJK JP Bold"/>
                </a:endParaRPr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点估计可取最</a:t>
                </a:r>
                <a:r>
                  <a:rPr lang="zh-CN" altLang="en-US" dirty="0"/>
                  <a:t>大后验</a:t>
                </a:r>
                <a:r>
                  <a:rPr lang="zh-CN" altLang="en-US" dirty="0" smtClean="0"/>
                  <a:t>估计或</a:t>
                </a:r>
                <a:r>
                  <a:rPr lang="zh-CN" altLang="en-US" spc="-5" dirty="0">
                    <a:latin typeface="Microsoft YaHei" charset="-122"/>
                    <a:ea typeface="Microsoft YaHei" charset="-122"/>
                    <a:cs typeface="Microsoft YaHei" charset="-122"/>
                  </a:rPr>
                  <a:t>后验均值估计</a:t>
                </a:r>
                <a:endParaRPr lang="en-US" altLang="zh-CN" dirty="0" smtClean="0"/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328681" cy="5237271"/>
              </a:xfrm>
              <a:blipFill rotWithShape="0">
                <a:blip r:embed="rId2"/>
                <a:stretch>
                  <a:fillRect l="-914" t="-20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36594" y="1919168"/>
                <a:ext cx="1171924" cy="781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594" y="1919168"/>
                <a:ext cx="1171924" cy="7813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081480" y="3988131"/>
                <a:ext cx="55022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e>
                          <m:r>
                            <a:rPr lang="zh-CN" altLang="en-US" sz="28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𝒟</m:t>
                          </m:r>
                        </m:e>
                      </m:d>
                      <m: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Beta</m:t>
                      </m:r>
                      <m:d>
                        <m:dPr>
                          <m:ctrlPr>
                            <a:rPr lang="is-I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480" y="3988131"/>
                <a:ext cx="550221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682236" y="5410665"/>
                <a:ext cx="3150350" cy="97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𝛼</m:t>
                          </m:r>
                          <m:r>
                            <a:rPr lang="en-US" altLang="zh-CN" sz="2800" b="0" i="1" spc="-5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b="0" i="1" spc="-5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spc="-5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−1</m:t>
                          </m:r>
                        </m:num>
                        <m:den>
                          <m:r>
                            <a:rPr lang="en-US" altLang="zh-CN" sz="2800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𝛼</m:t>
                          </m:r>
                          <m:r>
                            <a:rPr lang="en-US" altLang="zh-CN" sz="2800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r>
                            <a:rPr lang="en-US" altLang="zh-CN" sz="2800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𝛽</m:t>
                          </m:r>
                          <m:r>
                            <a:rPr lang="en-US" altLang="zh-CN" sz="2800" b="0" i="1" spc="-5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zh-CN" altLang="en-US" sz="28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236" y="5410665"/>
                <a:ext cx="3150350" cy="9743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359737" y="5682123"/>
                <a:ext cx="378501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pc="-5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𝛼</m:t>
                    </m:r>
                    <m:r>
                      <a:rPr lang="en-US" altLang="zh-CN" spc="-5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lang="en-US" altLang="zh-CN" spc="-5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𝛽</m:t>
                    </m:r>
                    <m:r>
                      <a:rPr lang="en-US" altLang="zh-CN" spc="-5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=1</m:t>
                    </m:r>
                    <m:r>
                      <a:rPr lang="en-US" altLang="zh-CN" i="1" spc="-5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094162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为均匀先验</a:t>
                </a:r>
                <a:r>
                  <a:rPr lang="zh-CN" altLang="en-US" dirty="0" smtClean="0">
                    <a:solidFill>
                      <a:srgbClr val="094162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endParaRPr lang="en-US" altLang="zh-CN" dirty="0" smtClean="0">
                  <a:solidFill>
                    <a:srgbClr val="094162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dirty="0" smtClean="0">
                    <a:solidFill>
                      <a:srgbClr val="094162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后验均值估计已被称为</a:t>
                </a:r>
                <a:r>
                  <a:rPr lang="en-US" altLang="zh-CN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Laplace</a:t>
                </a:r>
                <a:r>
                  <a:rPr lang="zh-CN" altLang="en-US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平滑</a:t>
                </a:r>
                <a:endParaRPr lang="zh-CN" altLang="en-US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737" y="5682123"/>
                <a:ext cx="3785011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1288" t="-54717" r="-966" b="-27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688745" y="5323982"/>
                <a:ext cx="2613408" cy="97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𝛼</m:t>
                          </m:r>
                          <m:r>
                            <a:rPr lang="en-US" altLang="zh-CN" sz="2800" i="1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i="1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𝛼</m:t>
                          </m:r>
                          <m:r>
                            <a:rPr lang="en-US" altLang="zh-CN" sz="2800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r>
                            <a:rPr lang="en-US" altLang="zh-CN" sz="2800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𝛽</m:t>
                          </m:r>
                          <m:r>
                            <a:rPr lang="en-US" altLang="zh-CN" sz="2800" i="1" spc="-5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CN" altLang="en-US" sz="28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745" y="5323982"/>
                <a:ext cx="2613408" cy="97436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41247" y="571318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最大后验估计</a:t>
            </a:r>
          </a:p>
        </p:txBody>
      </p:sp>
      <p:sp>
        <p:nvSpPr>
          <p:cNvPr id="21" name="矩形 20"/>
          <p:cNvSpPr/>
          <p:nvPr/>
        </p:nvSpPr>
        <p:spPr>
          <a:xfrm>
            <a:off x="8564722" y="5299133"/>
            <a:ext cx="1565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-5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后验均值估计</a:t>
            </a:r>
            <a:endParaRPr lang="zh-CN" altLang="en-US">
              <a:solidFill>
                <a:srgbClr val="094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0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11233" y="202747"/>
            <a:ext cx="9783981" cy="548367"/>
          </a:xfrm>
        </p:spPr>
        <p:txBody>
          <a:bodyPr/>
          <a:lstStyle/>
          <a:p>
            <a:r>
              <a:rPr lang="zh-CN" altLang="en-US" dirty="0" smtClean="0">
                <a:latin typeface="Calibri" panose="020F0502020204030204" pitchFamily="34" charset="0"/>
              </a:rPr>
              <a:t>多类分类任务中类先验分布的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参数估计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328681" cy="5237271"/>
              </a:xfrm>
            </p:spPr>
            <p:txBody>
              <a:bodyPr/>
              <a:lstStyle/>
              <a:p>
                <a:r>
                  <a:rPr lang="zh-CN" altLang="en-US" dirty="0" smtClean="0">
                    <a:latin typeface="Calibri" panose="020F0502020204030204" pitchFamily="34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zh-CN" altLang="en-US" dirty="0" smtClean="0">
                    <a:latin typeface="Calibri" panose="020F0502020204030204" pitchFamily="34" charset="0"/>
                  </a:rPr>
                  <a:t>类</a:t>
                </a:r>
                <a:r>
                  <a:rPr lang="zh-CN" altLang="en-US" dirty="0">
                    <a:latin typeface="Calibri" panose="020F0502020204030204" pitchFamily="34" charset="0"/>
                  </a:rPr>
                  <a:t>分类任务，类先验分布</a:t>
                </a:r>
                <a:r>
                  <a:rPr lang="zh-CN" altLang="en-US" dirty="0" smtClean="0">
                    <a:latin typeface="Calibri" panose="020F0502020204030204" pitchFamily="34" charset="0"/>
                  </a:rPr>
                  <a:t>为多项分布：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𝑌</m:t>
                    </m:r>
                    <m:r>
                      <a:rPr lang="en-US" altLang="zh-CN" i="1" dirty="0"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Mult</m:t>
                    </m:r>
                    <m:r>
                      <m:rPr>
                        <m:sty m:val="p"/>
                      </m:rPr>
                      <a:rPr lang="en-US" altLang="zh-CN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i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rgbClr val="7030A0"/>
                        </a:solidFill>
                        <a:latin typeface="Cambria Math" charset="0"/>
                      </a:rPr>
                      <m:t>noulli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</m:oMath>
                </a14:m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:r>
                  <a:rPr lang="zh-CN" altLang="en-US" dirty="0" smtClean="0">
                    <a:latin typeface="Calibri" panose="020F0502020204030204" pitchFamily="34" charset="0"/>
                  </a:rPr>
                  <a:t>根据参数估计部分</a:t>
                </a:r>
                <a:r>
                  <a:rPr lang="zh-CN" altLang="en-US" dirty="0">
                    <a:latin typeface="Calibri" panose="020F0502020204030204" pitchFamily="34" charset="0"/>
                  </a:rPr>
                  <a:t>多项</a:t>
                </a:r>
                <a:r>
                  <a:rPr lang="zh-CN" altLang="en-US" dirty="0" smtClean="0">
                    <a:latin typeface="Calibri" panose="020F0502020204030204" pitchFamily="34" charset="0"/>
                  </a:rPr>
                  <a:t>分布参数估计的结论，</a:t>
                </a:r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极大似然估计为</a:t>
                </a:r>
                <a:r>
                  <a:rPr kumimoji="1"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𝑐</m:t>
                    </m:r>
                  </m:oMath>
                </a14:m>
                <a:r>
                  <a:rPr kumimoji="1"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类样本占所有样本的</a:t>
                </a:r>
                <a:r>
                  <a:rPr kumimoji="1"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比例</a:t>
                </a:r>
                <a:endParaRPr kumimoji="1"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kumimoji="1"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kumimoji="1" lang="zh-CN" altLang="en-US" dirty="0"/>
                  <a:t>共轭先验为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charset="0"/>
                      </a:rPr>
                      <m:t>Dia</m:t>
                    </m:r>
                    <m:d>
                      <m:dPr>
                        <m:ctrlPr>
                          <a:rPr lang="is-IS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dirty="0">
                            <a:latin typeface="Cambria Math" charset="0"/>
                          </a:rPr>
                          <m:t>𝜽</m:t>
                        </m:r>
                        <m:r>
                          <a:rPr lang="en-US" altLang="zh-CN" dirty="0">
                            <a:latin typeface="Cambria Math" charset="0"/>
                          </a:rPr>
                          <m:t>|</m:t>
                        </m:r>
                        <m:r>
                          <a:rPr lang="el-GR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𝜶</m:t>
                        </m:r>
                      </m:e>
                    </m:d>
                  </m:oMath>
                </a14:m>
                <a:r>
                  <a:rPr kumimoji="1"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，贝叶斯</a:t>
                </a:r>
                <a:r>
                  <a:rPr lang="zh-CN" altLang="en-US" dirty="0"/>
                  <a:t>后验</a:t>
                </a:r>
                <a:r>
                  <a:rPr lang="zh-CN" altLang="en-US" dirty="0" smtClean="0"/>
                  <a:t>为</a:t>
                </a:r>
                <a:endParaRPr lang="en-US" altLang="zh-CN" dirty="0" smtClean="0"/>
              </a:p>
              <a:p>
                <a:endPara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kumimoji="1"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kumimoji="1"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参数的</a:t>
                </a:r>
                <a:r>
                  <a:rPr kumimoji="1" lang="en-US" altLang="zh-CN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Laplace</a:t>
                </a:r>
                <a:r>
                  <a:rPr kumimoji="1"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平滑估计为</a:t>
                </a: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endParaRPr lang="zh-CN" altLang="en-US" sz="2800" dirty="0">
                  <a:solidFill>
                    <a:srgbClr val="094162"/>
                  </a:solidFill>
                </a:endParaRPr>
              </a:p>
              <a:p>
                <a:pPr marL="285750" lvl="1" indent="-285750" eaLnBrk="1" hangingPunct="1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328681" cy="5237271"/>
              </a:xfrm>
              <a:blipFill rotWithShape="0">
                <a:blip r:embed="rId2"/>
                <a:stretch>
                  <a:fillRect l="-914" t="-2095" b="-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358101" y="2543123"/>
                <a:ext cx="4882362" cy="9687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28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𝐶</m:t>
                                  </m:r>
                                </m:sup>
                                <m:e>
                                  <m:r>
                                    <a:rPr lang="is-I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CN" altLang="en-US" sz="28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101" y="2543123"/>
                <a:ext cx="4882362" cy="9687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8621555" y="2106722"/>
                <a:ext cx="3337363" cy="872803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Multi</m:t>
                      </m:r>
                      <m:r>
                        <m:rPr>
                          <m:sty m:val="p"/>
                        </m:rPr>
                        <a:rPr lang="en-US" altLang="zh-CN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noulli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b="1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altLang="zh-CN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s-I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  <m: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is-I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𝑌</m:t>
                                  </m:r>
                                  <m:r>
                                    <a:rPr lang="en-US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dirty="0" smtClean="0">
                  <a:solidFill>
                    <a:srgbClr val="09405E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555" y="2106722"/>
                <a:ext cx="3337363" cy="8728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358101" y="4620496"/>
                <a:ext cx="7597786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32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32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𝜽</m:t>
                          </m:r>
                        </m:e>
                        <m:e>
                          <m:r>
                            <a:rPr lang="zh-CN" altLang="en-US" sz="32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𝒟</m:t>
                          </m:r>
                        </m:e>
                      </m:d>
                      <m:r>
                        <a:rPr lang="en-US" altLang="zh-CN" sz="32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Dia</m:t>
                      </m:r>
                      <m:d>
                        <m:dPr>
                          <m:ctrlPr>
                            <a:rPr lang="is-IS" altLang="zh-CN" sz="2800" i="1" dirty="0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dirty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𝜽</m:t>
                          </m:r>
                          <m:r>
                            <a:rPr lang="en-US" altLang="zh-CN" sz="2800" dirty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1" i="1" dirty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1" i="1" dirty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altLang="zh-CN" sz="2800" b="1" i="1" dirty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101" y="4620496"/>
                <a:ext cx="7597786" cy="57342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156994" y="5481168"/>
                <a:ext cx="208371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spc="-5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800" b="0" i="1" spc="-5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zh-CN" altLang="en-US" sz="28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994" y="5481168"/>
                <a:ext cx="2083711" cy="90896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14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Calibri" panose="020F0502020204030204" pitchFamily="34" charset="0"/>
              </a:rPr>
              <a:t>朴素贝叶</a:t>
            </a:r>
            <a:r>
              <a:rPr lang="zh-CN" altLang="en-US" dirty="0" smtClean="0">
                <a:latin typeface="Calibri" panose="020F0502020204030204" pitchFamily="34" charset="0"/>
              </a:rPr>
              <a:t>斯模型训练：</a:t>
            </a:r>
            <a:r>
              <a:rPr lang="zh-CN" altLang="zh-CN" dirty="0" smtClean="0">
                <a:effectLst/>
                <a:latin typeface="Times New Roman" panose="02020603050405020304" pitchFamily="18" charset="0"/>
              </a:rPr>
              <a:t>参数估计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Rectangle 3"/>
              <p:cNvSpPr>
                <a:spLocks noGrp="1" noChangeArrowheads="1"/>
              </p:cNvSpPr>
              <p:nvPr>
                <p:ph sz="quarter" idx="10"/>
              </p:nvPr>
            </p:nvSpPr>
            <p:spPr>
              <a:xfrm>
                <a:off x="630237" y="1147763"/>
                <a:ext cx="11292822" cy="5237271"/>
              </a:xfrm>
            </p:spPr>
            <p:txBody>
              <a:bodyPr>
                <a:noAutofit/>
              </a:bodyPr>
              <a:lstStyle/>
              <a:p>
                <a:pPr eaLnBrk="1" hangingPunct="1"/>
                <a:r>
                  <a:rPr lang="zh-CN" altLang="en-US" dirty="0" smtClean="0">
                    <a:latin typeface="Calibri" panose="020F0502020204030204" pitchFamily="34" charset="0"/>
                  </a:rPr>
                  <a:t>朴素贝叶斯模型的训练过程就是估计模型的参数</a:t>
                </a:r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:pPr lvl="1" eaLnBrk="1" hangingPunct="1"/>
                <a:endParaRPr lang="en-US" altLang="zh-CN" sz="1000" dirty="0" smtClean="0">
                  <a:latin typeface="Calibri" panose="020F0502020204030204" pitchFamily="34" charset="0"/>
                </a:endParaRPr>
              </a:p>
              <a:p>
                <a:pPr eaLnBrk="1" hangingPunct="1"/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 类先验分布的</a:t>
                </a:r>
                <a:r>
                  <a:rPr lang="zh-CN" altLang="zh-CN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极</a:t>
                </a:r>
                <a:r>
                  <a:rPr lang="zh-CN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大似然</a:t>
                </a:r>
                <a:r>
                  <a:rPr lang="zh-CN" altLang="zh-CN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估计</a:t>
                </a:r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和</a:t>
                </a:r>
                <a:r>
                  <a:rPr lang="zh-CN" altLang="zh-CN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贝</a:t>
                </a:r>
                <a:r>
                  <a:rPr lang="zh-CN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叶</a:t>
                </a:r>
                <a:r>
                  <a:rPr lang="zh-CN" altLang="zh-CN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斯</a:t>
                </a:r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估计：</a:t>
                </a:r>
                <a:endParaRPr lang="en-US" altLang="zh-CN" dirty="0" smtClean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</a:endParaRPr>
              </a:p>
              <a:p>
                <a:pPr lvl="1" eaLnBrk="1" hangingPunct="1"/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两类分类：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CN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Bernoulli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CN" i="1" dirty="0" smtClean="0">
                  <a:solidFill>
                    <a:schemeClr val="bg1">
                      <a:lumMod val="6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 eaLnBrk="1" hangingPunct="1"/>
                <a:r>
                  <a:rPr lang="zh-CN" altLang="en-US" b="0" dirty="0" smtClean="0">
                    <a:solidFill>
                      <a:schemeClr val="bg1">
                        <a:lumMod val="65000"/>
                      </a:schemeClr>
                    </a:solidFill>
                  </a:rPr>
                  <a:t> 多类分类：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CN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Multi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noulli</m:t>
                    </m:r>
                    <m:r>
                      <a:rPr lang="en-US" altLang="zh-CN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</a:endParaRPr>
              </a:p>
              <a:p>
                <a:pPr lvl="1" eaLnBrk="1" hangingPunct="1"/>
                <a:endParaRPr lang="en-US" altLang="zh-CN" sz="1000" dirty="0" smtClean="0">
                  <a:latin typeface="Calibri" panose="020F0502020204030204" pitchFamily="34" charset="0"/>
                </a:endParaRPr>
              </a:p>
              <a:p>
                <a:pPr eaLnBrk="1" hangingPunct="1"/>
                <a:r>
                  <a:rPr lang="zh-CN" altLang="en-US" dirty="0" smtClean="0">
                    <a:solidFill>
                      <a:srgbClr val="09405E"/>
                    </a:solidFill>
                    <a:latin typeface="Calibri" panose="020F0502020204030204" pitchFamily="34" charset="0"/>
                  </a:rPr>
                  <a:t> 类条件分布 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𝑌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:pPr lvl="1" eaLnBrk="1" hangingPunct="1"/>
                <a:r>
                  <a:rPr lang="zh-CN" altLang="en-US" dirty="0" smtClean="0">
                    <a:latin typeface="Calibri" panose="020F0502020204030204" pitchFamily="34" charset="0"/>
                  </a:rPr>
                  <a:t> 对</a:t>
                </a:r>
                <a:r>
                  <a:rPr lang="zh-CN" altLang="en-US" dirty="0">
                    <a:latin typeface="Calibri" panose="020F0502020204030204" pitchFamily="34" charset="0"/>
                  </a:rPr>
                  <a:t>每个类别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𝑐</m:t>
                    </m:r>
                  </m:oMath>
                </a14:m>
                <a:r>
                  <a:rPr lang="zh-CN" altLang="en-US" dirty="0" smtClean="0">
                    <a:latin typeface="Calibri" panose="020F0502020204030204" pitchFamily="34" charset="0"/>
                  </a:rPr>
                  <a:t>的每维特征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Calibri" panose="020F0502020204030204" pitchFamily="34" charset="0"/>
                  </a:rPr>
                  <a:t>分别</a:t>
                </a:r>
                <a:r>
                  <a:rPr lang="zh-CN" altLang="en-US" dirty="0">
                    <a:latin typeface="Calibri" panose="020F0502020204030204" pitchFamily="34" charset="0"/>
                  </a:rPr>
                  <a:t>估计参数，与类先</a:t>
                </a:r>
                <a:r>
                  <a:rPr lang="zh-CN" altLang="en-US" dirty="0" smtClean="0">
                    <a:latin typeface="Calibri" panose="020F0502020204030204" pitchFamily="34" charset="0"/>
                  </a:rPr>
                  <a:t>验分布的参数和其他类别、其他维特征分布的</a:t>
                </a:r>
                <a:r>
                  <a:rPr lang="zh-CN" altLang="en-US" dirty="0">
                    <a:latin typeface="Calibri" panose="020F0502020204030204" pitchFamily="34" charset="0"/>
                  </a:rPr>
                  <a:t>参数</a:t>
                </a:r>
                <a:r>
                  <a:rPr lang="zh-CN" altLang="en-US" dirty="0" smtClean="0">
                    <a:latin typeface="Calibri" panose="020F0502020204030204" pitchFamily="34" charset="0"/>
                  </a:rPr>
                  <a:t>无关：将属于第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𝑐</m:t>
                    </m:r>
                  </m:oMath>
                </a14:m>
                <a:r>
                  <a:rPr lang="zh-CN" altLang="en-US" dirty="0" smtClean="0">
                    <a:latin typeface="Calibri" panose="020F0502020204030204" pitchFamily="34" charset="0"/>
                  </a:rPr>
                  <a:t>类的样本的第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zh-CN" altLang="en-US" dirty="0" smtClean="0">
                    <a:latin typeface="Calibri" panose="020F0502020204030204" pitchFamily="34" charset="0"/>
                  </a:rPr>
                  <a:t>维特征挑出来即可</a:t>
                </a:r>
                <a:endParaRPr lang="en-US" altLang="zh-CN" dirty="0">
                  <a:latin typeface="Calibri" panose="020F0502020204030204" pitchFamily="34" charset="0"/>
                </a:endParaRPr>
              </a:p>
              <a:p>
                <a:pPr lvl="1" eaLnBrk="1" hangingPunct="1"/>
                <a:r>
                  <a:rPr lang="zh-CN" altLang="en-US" dirty="0">
                    <a:latin typeface="Calibri" panose="020F0502020204030204" pitchFamily="34" charset="0"/>
                  </a:rPr>
                  <a:t> 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libri" panose="020F0502020204030204" pitchFamily="34" charset="0"/>
                  </a:rPr>
                  <a:t>的类型和取值范围，常用的概率分布包括</a:t>
                </a:r>
                <a:endParaRPr lang="en-US" altLang="zh-CN" dirty="0">
                  <a:latin typeface="Calibri" panose="020F0502020204030204" pitchFamily="34" charset="0"/>
                </a:endParaRPr>
              </a:p>
              <a:p>
                <a:pPr marL="1257300" lvl="2" indent="-342900" eaLnBrk="1" hangingPunct="1">
                  <a:buSzPct val="80000"/>
                  <a:buFont typeface="Arial" charset="0"/>
                  <a:buChar char="•"/>
                </a:pPr>
                <a:r>
                  <a:rPr lang="zh-CN" altLang="en-US" sz="2400" kern="1200" dirty="0">
                    <a:solidFill>
                      <a:srgbClr val="09405E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二值：贝努利分布</a:t>
                </a:r>
                <a:endParaRPr lang="en-US" altLang="zh-CN" sz="2400" kern="1200" dirty="0">
                  <a:solidFill>
                    <a:srgbClr val="09405E"/>
                  </a:solidFill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1257300" lvl="2" indent="-342900" eaLnBrk="1" hangingPunct="1">
                  <a:buSzPct val="80000"/>
                  <a:buFont typeface="Arial" charset="0"/>
                  <a:buChar char="•"/>
                </a:pPr>
                <a:r>
                  <a:rPr lang="zh-CN" altLang="en-US" sz="2400" kern="1200" dirty="0">
                    <a:solidFill>
                      <a:srgbClr val="09405E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多个离散值</a:t>
                </a:r>
                <a:r>
                  <a:rPr lang="zh-CN" altLang="en-US" sz="2400" kern="1200" dirty="0" smtClean="0">
                    <a:solidFill>
                      <a:srgbClr val="09405E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Multi</m:t>
                    </m:r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9405E"/>
                        </a:solidFill>
                        <a:latin typeface="Cambria Math" charset="0"/>
                      </a:rPr>
                      <m:t>noulli</m:t>
                    </m:r>
                  </m:oMath>
                </a14:m>
                <a:r>
                  <a:rPr lang="zh-CN" altLang="en-US" sz="2400" kern="1200" dirty="0" smtClean="0">
                    <a:solidFill>
                      <a:srgbClr val="09405E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分布（类别分布）</a:t>
                </a:r>
                <a:endParaRPr lang="en-US" altLang="zh-CN" sz="2400" kern="1200" dirty="0">
                  <a:solidFill>
                    <a:srgbClr val="09405E"/>
                  </a:solidFill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1257300" lvl="2" indent="-342900" eaLnBrk="1" hangingPunct="1">
                  <a:buSzPct val="80000"/>
                  <a:buFont typeface="Arial" charset="0"/>
                  <a:buChar char="•"/>
                </a:pPr>
                <a:r>
                  <a:rPr lang="zh-CN" altLang="en-US" sz="2400" kern="1200" dirty="0">
                    <a:solidFill>
                      <a:srgbClr val="09405E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计数：多项分布</a:t>
                </a:r>
                <a:endParaRPr lang="en-US" altLang="zh-CN" sz="2400" kern="1200" dirty="0">
                  <a:solidFill>
                    <a:srgbClr val="09405E"/>
                  </a:solidFill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1257300" lvl="2" indent="-342900" eaLnBrk="1" hangingPunct="1">
                  <a:buSzPct val="80000"/>
                  <a:buFont typeface="Arial" charset="0"/>
                  <a:buChar char="•"/>
                </a:pPr>
                <a:r>
                  <a:rPr lang="zh-CN" altLang="en-US" sz="2400" kern="1200" dirty="0">
                    <a:solidFill>
                      <a:srgbClr val="09405E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连续值：高斯</a:t>
                </a:r>
                <a:r>
                  <a:rPr lang="zh-CN" altLang="en-US" sz="2400" kern="1200" dirty="0" smtClean="0">
                    <a:solidFill>
                      <a:srgbClr val="09405E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分布</a:t>
                </a:r>
                <a:endParaRPr lang="en-US" altLang="zh-CN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292822" cy="5237271"/>
              </a:xfrm>
              <a:blipFill rotWithShape="0">
                <a:blip r:embed="rId3"/>
                <a:stretch>
                  <a:fillRect l="-917" t="-2095" b="-6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2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NBC——</a:t>
            </a:r>
            <a:r>
              <a:rPr kumimoji="1" lang="zh-CN" altLang="en-US" dirty="0" smtClean="0"/>
              <a:t>二值特征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812775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二值特征：</a:t>
                </a:r>
                <a:r>
                  <a:rPr lang="zh-CN" altLang="zh-CN" dirty="0" smtClean="0"/>
                  <a:t>特征</a:t>
                </a:r>
                <a:r>
                  <a:rPr lang="zh-CN" altLang="zh-CN" dirty="0"/>
                  <a:t>取值只有两种</a:t>
                </a:r>
                <a:r>
                  <a:rPr lang="zh-CN" altLang="zh-CN" dirty="0" smtClean="0"/>
                  <a:t>可能</a:t>
                </a:r>
                <a:endParaRPr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800" dirty="0"/>
                  <a:t> </a:t>
                </a:r>
                <a:r>
                  <a:rPr lang="zh-CN" altLang="en-US" sz="2800" dirty="0" smtClean="0"/>
                  <a:t>例：在文档分类中，</a:t>
                </a:r>
                <a:r>
                  <a:rPr lang="zh-CN" altLang="zh-CN" sz="2800" dirty="0" smtClean="0"/>
                  <a:t>如</a:t>
                </a:r>
                <a:r>
                  <a:rPr lang="zh-CN" altLang="en-US" sz="2800" dirty="0" smtClean="0"/>
                  <a:t>每</a:t>
                </a:r>
                <a:r>
                  <a:rPr lang="zh-CN" altLang="zh-CN" sz="2800" dirty="0" smtClean="0"/>
                  <a:t>个</a:t>
                </a:r>
                <a:r>
                  <a:rPr lang="zh-CN" altLang="zh-CN" sz="2800" dirty="0"/>
                  <a:t>词语在文档中是否</a:t>
                </a:r>
                <a:r>
                  <a:rPr lang="zh-CN" altLang="zh-CN" sz="2800" dirty="0" smtClean="0"/>
                  <a:t>出现</a:t>
                </a:r>
                <a:endParaRPr lang="en-US" altLang="zh-CN" sz="2800" dirty="0" smtClean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charset="0"/>
                      </a:rPr>
                      <m:t>𝑃</m:t>
                    </m:r>
                    <m:r>
                      <a:rPr lang="en-US" altLang="zh-CN" sz="2800" dirty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sz="2800" dirty="0">
                        <a:latin typeface="Cambria Math" charset="0"/>
                      </a:rPr>
                      <m:t>|</m:t>
                    </m:r>
                    <m:r>
                      <a:rPr lang="en-US" altLang="zh-CN" sz="2800" b="0" i="1" dirty="0" smtClean="0">
                        <a:latin typeface="Cambria Math" charset="0"/>
                      </a:rPr>
                      <m:t>𝑌</m:t>
                    </m:r>
                    <m:r>
                      <a:rPr lang="en-US" altLang="zh-CN" sz="2800" dirty="0">
                        <a:latin typeface="Cambria Math" charset="0"/>
                      </a:rPr>
                      <m:t>=</m:t>
                    </m:r>
                    <m:r>
                      <a:rPr lang="en-US" altLang="zh-CN" sz="2800" i="1" dirty="0">
                        <a:latin typeface="Cambria Math" charset="0"/>
                      </a:rPr>
                      <m:t>𝑐</m:t>
                    </m:r>
                    <m:r>
                      <a:rPr lang="en-US" altLang="zh-CN" sz="2800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zh-CN" sz="2800" dirty="0"/>
                  <a:t>可用贝努利分布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Bernoulli</m:t>
                    </m:r>
                    <m:r>
                      <a:rPr lang="en-US" altLang="zh-CN" sz="2800" dirty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sz="2800" i="1" dirty="0">
                        <a:latin typeface="Cambria Math" charset="0"/>
                      </a:rPr>
                      <m:t>|</m:t>
                    </m:r>
                    <m:r>
                      <a:rPr lang="en-US" altLang="zh-CN" sz="2800" b="0" i="1" dirty="0" smtClean="0">
                        <a:latin typeface="Cambria Math" charset="0"/>
                      </a:rPr>
                      <m:t>𝑌</m:t>
                    </m:r>
                    <m:r>
                      <a:rPr lang="en-US" altLang="zh-CN" sz="2800" i="1" dirty="0">
                        <a:latin typeface="Cambria Math" charset="0"/>
                      </a:rPr>
                      <m:t>=</m:t>
                    </m:r>
                    <m:r>
                      <a:rPr lang="en-US" altLang="zh-CN" sz="2800" i="1" dirty="0">
                        <a:latin typeface="Cambria Math" charset="0"/>
                      </a:rPr>
                      <m:t>𝑐</m:t>
                    </m:r>
                    <m:r>
                      <a:rPr lang="en-US" altLang="zh-CN" sz="2800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sz="28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𝑐</m:t>
                        </m:r>
                        <m:r>
                          <a:rPr lang="en-US" altLang="zh-CN" sz="2800" i="1" dirty="0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800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sz="2800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zh-CN" sz="2800" dirty="0"/>
                  <a:t>表示，其中参数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𝑐</m:t>
                        </m:r>
                        <m:r>
                          <a:rPr lang="en-US" altLang="zh-CN" sz="2800" i="1" dirty="0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800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2800" dirty="0"/>
                  <a:t>表示在类别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charset="0"/>
                      </a:rPr>
                      <m:t>𝑌</m:t>
                    </m:r>
                    <m:r>
                      <a:rPr lang="en-US" altLang="zh-CN" sz="2800" dirty="0">
                        <a:latin typeface="Cambria Math" charset="0"/>
                      </a:rPr>
                      <m:t>=</m:t>
                    </m:r>
                    <m:r>
                      <a:rPr lang="en-US" altLang="zh-CN" sz="2800" i="1" dirty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zh-CN" altLang="zh-CN" sz="2800" dirty="0"/>
                  <a:t>的情况下，特征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sz="2800" i="1" dirty="0">
                        <a:latin typeface="Cambria Math" charset="0"/>
                      </a:rPr>
                      <m:t>=1</m:t>
                    </m:r>
                  </m:oMath>
                </a14:m>
                <a:r>
                  <a:rPr lang="zh-CN" altLang="zh-CN" sz="2800" dirty="0"/>
                  <a:t>的概率。</a:t>
                </a:r>
              </a:p>
              <a:p>
                <a:pPr>
                  <a:lnSpc>
                    <a:spcPct val="100000"/>
                  </a:lnSpc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812775" cy="5237271"/>
              </a:xfrm>
              <a:blipFill rotWithShape="0">
                <a:blip r:embed="rId2"/>
                <a:stretch>
                  <a:fillRect l="-877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2108184"/>
                  </p:ext>
                </p:extLst>
              </p:nvPr>
            </p:nvGraphicFramePr>
            <p:xfrm>
              <a:off x="1021977" y="4275699"/>
              <a:ext cx="10273552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90544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60795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326776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842682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995259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408802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  <a:gridCol w="856237">
                      <a:extLst>
                        <a:ext uri="{9D8B030D-6E8A-4147-A177-3AD203B41FA5}">
                          <a16:colId xmlns:a16="http://schemas.microsoft.com/office/drawing/2014/main" xmlns="" val="20007"/>
                        </a:ext>
                      </a:extLst>
                    </a:gridCol>
                    <a:gridCol w="439964">
                      <a:extLst>
                        <a:ext uri="{9D8B030D-6E8A-4147-A177-3AD203B41FA5}">
                          <a16:colId xmlns:a16="http://schemas.microsoft.com/office/drawing/2014/main" xmlns="" val="20008"/>
                        </a:ext>
                      </a:extLst>
                    </a:gridCol>
                    <a:gridCol w="727865">
                      <a:extLst>
                        <a:ext uri="{9D8B030D-6E8A-4147-A177-3AD203B41FA5}">
                          <a16:colId xmlns:a16="http://schemas.microsoft.com/office/drawing/2014/main" xmlns="" val="20009"/>
                        </a:ext>
                      </a:extLst>
                    </a:gridCol>
                    <a:gridCol w="827575">
                      <a:extLst>
                        <a:ext uri="{9D8B030D-6E8A-4147-A177-3AD203B41FA5}">
                          <a16:colId xmlns:a16="http://schemas.microsoft.com/office/drawing/2014/main" xmlns="" val="20010"/>
                        </a:ext>
                      </a:extLst>
                    </a:gridCol>
                    <a:gridCol w="1122603">
                      <a:extLst>
                        <a:ext uri="{9D8B030D-6E8A-4147-A177-3AD203B41FA5}">
                          <a16:colId xmlns:a16="http://schemas.microsoft.com/office/drawing/2014/main" xmlns="" val="20011"/>
                        </a:ext>
                      </a:extLst>
                    </a:gridCol>
                    <a:gridCol w="412895">
                      <a:extLst>
                        <a:ext uri="{9D8B030D-6E8A-4147-A177-3AD203B41FA5}">
                          <a16:colId xmlns:a16="http://schemas.microsoft.com/office/drawing/2014/main" xmlns="" val="2001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text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information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identify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mining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mined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is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useful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to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from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apple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delicious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1194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D1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1194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D2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1194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D3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2108184"/>
                  </p:ext>
                </p:extLst>
              </p:nvPr>
            </p:nvGraphicFramePr>
            <p:xfrm>
              <a:off x="1021977" y="4275699"/>
              <a:ext cx="10273552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90544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60795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326776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="" xmlns:a16="http://schemas.microsoft.com/office/drawing/2014/main" val="20003"/>
                        </a:ext>
                      </a:extLst>
                    </a:gridCol>
                    <a:gridCol w="842682">
                      <a:extLst>
                        <a:ext uri="{9D8B030D-6E8A-4147-A177-3AD203B41FA5}">
                          <a16:colId xmlns="" xmlns:a16="http://schemas.microsoft.com/office/drawing/2014/main" val="20004"/>
                        </a:ext>
                      </a:extLst>
                    </a:gridCol>
                    <a:gridCol w="995259">
                      <a:extLst>
                        <a:ext uri="{9D8B030D-6E8A-4147-A177-3AD203B41FA5}">
                          <a16:colId xmlns="" xmlns:a16="http://schemas.microsoft.com/office/drawing/2014/main" val="20005"/>
                        </a:ext>
                      </a:extLst>
                    </a:gridCol>
                    <a:gridCol w="408802">
                      <a:extLst>
                        <a:ext uri="{9D8B030D-6E8A-4147-A177-3AD203B41FA5}">
                          <a16:colId xmlns="" xmlns:a16="http://schemas.microsoft.com/office/drawing/2014/main" val="20006"/>
                        </a:ext>
                      </a:extLst>
                    </a:gridCol>
                    <a:gridCol w="856237">
                      <a:extLst>
                        <a:ext uri="{9D8B030D-6E8A-4147-A177-3AD203B41FA5}">
                          <a16:colId xmlns="" xmlns:a16="http://schemas.microsoft.com/office/drawing/2014/main" val="20007"/>
                        </a:ext>
                      </a:extLst>
                    </a:gridCol>
                    <a:gridCol w="439964">
                      <a:extLst>
                        <a:ext uri="{9D8B030D-6E8A-4147-A177-3AD203B41FA5}">
                          <a16:colId xmlns="" xmlns:a16="http://schemas.microsoft.com/office/drawing/2014/main" val="20008"/>
                        </a:ext>
                      </a:extLst>
                    </a:gridCol>
                    <a:gridCol w="727865">
                      <a:extLst>
                        <a:ext uri="{9D8B030D-6E8A-4147-A177-3AD203B41FA5}">
                          <a16:colId xmlns="" xmlns:a16="http://schemas.microsoft.com/office/drawing/2014/main" val="20009"/>
                        </a:ext>
                      </a:extLst>
                    </a:gridCol>
                    <a:gridCol w="827575">
                      <a:extLst>
                        <a:ext uri="{9D8B030D-6E8A-4147-A177-3AD203B41FA5}">
                          <a16:colId xmlns="" xmlns:a16="http://schemas.microsoft.com/office/drawing/2014/main" val="20010"/>
                        </a:ext>
                      </a:extLst>
                    </a:gridCol>
                    <a:gridCol w="1122603">
                      <a:extLst>
                        <a:ext uri="{9D8B030D-6E8A-4147-A177-3AD203B41FA5}">
                          <a16:colId xmlns="" xmlns:a16="http://schemas.microsoft.com/office/drawing/2014/main" val="20011"/>
                        </a:ext>
                      </a:extLst>
                    </a:gridCol>
                    <a:gridCol w="412895">
                      <a:extLst>
                        <a:ext uri="{9D8B030D-6E8A-4147-A177-3AD203B41FA5}">
                          <a16:colId xmlns="" xmlns:a16="http://schemas.microsoft.com/office/drawing/2014/main" val="2001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text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information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identify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mining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mined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is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useful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to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from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apple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delicious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380882" t="-8333" r="-4412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D1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D2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D3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0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09405E"/>
                              </a:solidFill>
                            </a:rPr>
                            <a:t>1</a:t>
                          </a:r>
                          <a:endParaRPr lang="en-US" sz="1800" dirty="0">
                            <a:solidFill>
                              <a:srgbClr val="09405E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  <a:endParaRPr lang="en-US" sz="18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Group 9"/>
          <p:cNvGrpSpPr/>
          <p:nvPr/>
        </p:nvGrpSpPr>
        <p:grpSpPr>
          <a:xfrm>
            <a:off x="2042772" y="5791606"/>
            <a:ext cx="8652442" cy="702287"/>
            <a:chOff x="1046569" y="6028008"/>
            <a:chExt cx="7050862" cy="702287"/>
          </a:xfrm>
        </p:grpSpPr>
        <p:sp>
          <p:nvSpPr>
            <p:cNvPr id="6" name="Right Brace 17"/>
            <p:cNvSpPr/>
            <p:nvPr/>
          </p:nvSpPr>
          <p:spPr>
            <a:xfrm rot="5400000">
              <a:off x="4431956" y="2642621"/>
              <a:ext cx="280087" cy="7050862"/>
            </a:xfrm>
            <a:prstGeom prst="rightBrac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18"/>
                <p:cNvSpPr txBox="1"/>
                <p:nvPr/>
              </p:nvSpPr>
              <p:spPr>
                <a:xfrm>
                  <a:off x="4000687" y="6360963"/>
                  <a:ext cx="22776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3333CC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𝐷</m:t>
                      </m:r>
                    </m:oMath>
                  </a14:m>
                  <a:r>
                    <a:rPr lang="en-US" dirty="0" smtClean="0">
                      <a:solidFill>
                        <a:srgbClr val="3333CC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 </a:t>
                  </a:r>
                  <a:r>
                    <a:rPr lang="zh-CN" altLang="en-US" dirty="0" smtClean="0">
                      <a:solidFill>
                        <a:srgbClr val="3333CC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个二值特征</a:t>
                  </a:r>
                  <a:endParaRPr lang="en-US" dirty="0">
                    <a:solidFill>
                      <a:srgbClr val="3333CC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7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0687" y="6360963"/>
                  <a:ext cx="227762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813309" y="3230783"/>
                <a:ext cx="7176836" cy="672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zh-CN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309" y="3230783"/>
                <a:ext cx="7176836" cy="67294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18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NBC</a:t>
            </a:r>
            <a:r>
              <a:rPr kumimoji="1" lang="zh-CN" altLang="en-US" dirty="0"/>
              <a:t> </a:t>
            </a:r>
            <a:r>
              <a:rPr kumimoji="1" lang="en-US" altLang="zh-CN" dirty="0"/>
              <a:t>—— </a:t>
            </a:r>
            <a:r>
              <a:rPr kumimoji="1" lang="zh-CN" altLang="en-US" dirty="0"/>
              <a:t>二值特征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朴素贝叶斯大大减少了模型的参数量</a:t>
            </a:r>
            <a:endParaRPr kumimoji="1" lang="en-US" altLang="zh-CN" dirty="0" smtClean="0"/>
          </a:p>
          <a:p>
            <a:pPr lvl="1"/>
            <a:r>
              <a:rPr kumimoji="1" lang="zh-CN" altLang="en-US" sz="2800" dirty="0"/>
              <a:t> </a:t>
            </a:r>
            <a:r>
              <a:rPr kumimoji="1" lang="zh-CN" altLang="en-US" sz="2800" dirty="0" smtClean="0"/>
              <a:t>无独立假设：</a:t>
            </a:r>
            <a:endParaRPr kumimoji="1" lang="en-US" altLang="zh-CN" sz="2800" dirty="0" smtClean="0"/>
          </a:p>
          <a:p>
            <a:pPr lvl="1"/>
            <a:endParaRPr kumimoji="1" lang="en-US" altLang="zh-CN" sz="2800" dirty="0"/>
          </a:p>
          <a:p>
            <a:pPr lvl="1"/>
            <a:endParaRPr kumimoji="1" lang="en-US" altLang="zh-CN" sz="2800" dirty="0" smtClean="0"/>
          </a:p>
          <a:p>
            <a:pPr lvl="1"/>
            <a:endParaRPr kumimoji="1" lang="en-US" altLang="zh-CN" sz="2800" dirty="0"/>
          </a:p>
          <a:p>
            <a:pPr lvl="1"/>
            <a:endParaRPr kumimoji="1" lang="en-US" altLang="zh-CN" sz="2800" dirty="0" smtClean="0"/>
          </a:p>
          <a:p>
            <a:pPr lvl="1"/>
            <a:r>
              <a:rPr kumimoji="1" lang="zh-CN" altLang="en-US" sz="2800" dirty="0"/>
              <a:t> </a:t>
            </a:r>
            <a:r>
              <a:rPr kumimoji="1" lang="zh-CN" altLang="en-US" sz="2800" dirty="0" smtClean="0"/>
              <a:t>条件独立假设：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507685" y="1830813"/>
                <a:ext cx="55705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685" y="1830813"/>
                <a:ext cx="55705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14"/>
          <p:cNvGrpSpPr/>
          <p:nvPr/>
        </p:nvGrpSpPr>
        <p:grpSpPr>
          <a:xfrm>
            <a:off x="3352800" y="2339125"/>
            <a:ext cx="3511379" cy="1321189"/>
            <a:chOff x="1703172" y="2722565"/>
            <a:chExt cx="3511379" cy="13211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7"/>
                <p:cNvSpPr txBox="1"/>
                <p:nvPr/>
              </p:nvSpPr>
              <p:spPr>
                <a:xfrm>
                  <a:off x="1703172" y="3212757"/>
                  <a:ext cx="351137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 smtClean="0">
                      <a:solidFill>
                        <a:srgbClr val="C00000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类条件密度参数：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C0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𝐶</m:t>
                      </m:r>
                      <m:r>
                        <a:rPr lang="en-US" altLang="zh-CN" sz="2400" i="1" dirty="0">
                          <a:solidFill>
                            <a:srgbClr val="C0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×(</m:t>
                      </m:r>
                      <m:sSup>
                        <m:sSupPr>
                          <m:ctrlPr>
                            <a:rPr lang="en-US" altLang="zh-CN" sz="2400" i="1" dirty="0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𝐷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C0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−1)</m:t>
                      </m:r>
                    </m:oMath>
                  </a14:m>
                  <a:endParaRPr lang="en-US" altLang="zh-CN" sz="24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6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3172" y="3212757"/>
                  <a:ext cx="3511379" cy="83099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604" t="-5882" b="-102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10"/>
            <p:cNvCxnSpPr/>
            <p:nvPr/>
          </p:nvCxnSpPr>
          <p:spPr>
            <a:xfrm flipV="1">
              <a:off x="3036672" y="2722565"/>
              <a:ext cx="1321144" cy="49019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5"/>
          <p:cNvGrpSpPr/>
          <p:nvPr/>
        </p:nvGrpSpPr>
        <p:grpSpPr>
          <a:xfrm>
            <a:off x="8042794" y="2339125"/>
            <a:ext cx="3227718" cy="1296131"/>
            <a:chOff x="5671751" y="2737474"/>
            <a:chExt cx="2861021" cy="12812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975487" y="3187700"/>
                  <a:ext cx="255728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 smtClean="0">
                      <a:solidFill>
                        <a:srgbClr val="00B050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类先验参数：</a:t>
                  </a:r>
                  <a14:m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0B05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𝐶</m:t>
                      </m:r>
                      <m:r>
                        <a:rPr lang="en-US" altLang="zh-CN" sz="2400" i="1" dirty="0">
                          <a:solidFill>
                            <a:srgbClr val="00B05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−1</m:t>
                      </m:r>
                    </m:oMath>
                  </a14:m>
                  <a:endParaRPr lang="en-US" sz="2400" dirty="0">
                    <a:solidFill>
                      <a:srgbClr val="00B050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5487" y="3187700"/>
                  <a:ext cx="2557285" cy="83099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964" t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11"/>
            <p:cNvCxnSpPr/>
            <p:nvPr/>
          </p:nvCxnSpPr>
          <p:spPr>
            <a:xfrm flipH="1" flipV="1">
              <a:off x="5671751" y="2737474"/>
              <a:ext cx="911552" cy="47528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851837" y="4010529"/>
                <a:ext cx="55705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837" y="4010529"/>
                <a:ext cx="5570564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580913" y="4780266"/>
                <a:ext cx="5053370" cy="102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kumimoji="1" lang="zh-CN" altLang="en-US" sz="2800" dirty="0">
                              <a:solidFill>
                                <a:srgbClr val="09405E"/>
                              </a:solidFill>
                            </a:rPr>
                            <m:t> </m:t>
                          </m:r>
                        </m:e>
                      </m:nary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913" y="4780266"/>
                <a:ext cx="5053370" cy="10229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4"/>
          <p:cNvGrpSpPr/>
          <p:nvPr/>
        </p:nvGrpSpPr>
        <p:grpSpPr>
          <a:xfrm>
            <a:off x="4819650" y="5482842"/>
            <a:ext cx="3511379" cy="951857"/>
            <a:chOff x="1703172" y="2722565"/>
            <a:chExt cx="3511379" cy="951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7"/>
                <p:cNvSpPr txBox="1"/>
                <p:nvPr/>
              </p:nvSpPr>
              <p:spPr>
                <a:xfrm>
                  <a:off x="1703172" y="3212757"/>
                  <a:ext cx="35113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 smtClean="0">
                      <a:solidFill>
                        <a:srgbClr val="C00000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类条件密度参数：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C0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𝐶</m:t>
                      </m:r>
                      <m:r>
                        <a:rPr lang="en-US" altLang="zh-CN" sz="2400" i="1" dirty="0">
                          <a:solidFill>
                            <a:srgbClr val="C0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×</m:t>
                      </m:r>
                      <m:r>
                        <a:rPr lang="en-US" altLang="zh-CN" sz="2400" b="0" i="1" dirty="0" smtClean="0">
                          <a:solidFill>
                            <a:srgbClr val="C0000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𝐷</m:t>
                      </m:r>
                    </m:oMath>
                  </a14:m>
                  <a:endParaRPr lang="en-US" altLang="zh-CN" sz="24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14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3172" y="3212757"/>
                  <a:ext cx="3511379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778" t="-10526" b="-28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0"/>
            <p:cNvCxnSpPr>
              <a:stCxn id="14" idx="0"/>
            </p:cNvCxnSpPr>
            <p:nvPr/>
          </p:nvCxnSpPr>
          <p:spPr>
            <a:xfrm flipV="1">
              <a:off x="3458862" y="2722565"/>
              <a:ext cx="898954" cy="49019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9105405" y="5482842"/>
            <a:ext cx="3086594" cy="1296131"/>
            <a:chOff x="5975487" y="2722566"/>
            <a:chExt cx="2557285" cy="12961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8"/>
                <p:cNvSpPr txBox="1"/>
                <p:nvPr/>
              </p:nvSpPr>
              <p:spPr>
                <a:xfrm>
                  <a:off x="5975487" y="3187700"/>
                  <a:ext cx="255728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 smtClean="0">
                      <a:solidFill>
                        <a:srgbClr val="00B050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类先验参数：</a:t>
                  </a:r>
                  <a14:m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0B05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𝐶</m:t>
                      </m:r>
                      <m:r>
                        <a:rPr lang="en-US" altLang="zh-CN" sz="2400" i="1" dirty="0">
                          <a:solidFill>
                            <a:srgbClr val="00B05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−1</m:t>
                      </m:r>
                    </m:oMath>
                  </a14:m>
                  <a:endParaRPr lang="en-US" sz="2400" dirty="0">
                    <a:solidFill>
                      <a:srgbClr val="00B050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17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5487" y="3187700"/>
                  <a:ext cx="2557285" cy="83099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162" t="-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1"/>
            <p:cNvCxnSpPr/>
            <p:nvPr/>
          </p:nvCxnSpPr>
          <p:spPr>
            <a:xfrm flipH="1" flipV="1">
              <a:off x="6081737" y="2722566"/>
              <a:ext cx="501566" cy="49019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8"/>
          <p:cNvGrpSpPr/>
          <p:nvPr/>
        </p:nvGrpSpPr>
        <p:grpSpPr>
          <a:xfrm>
            <a:off x="540002" y="4661922"/>
            <a:ext cx="3708248" cy="1920082"/>
            <a:chOff x="2530706" y="4340570"/>
            <a:chExt cx="3708248" cy="19200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23"/>
                <p:cNvSpPr/>
                <p:nvPr/>
              </p:nvSpPr>
              <p:spPr>
                <a:xfrm>
                  <a:off x="4044828" y="4340570"/>
                  <a:ext cx="685800" cy="6858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n-US" sz="2400" i="1" baseline="-250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20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4828" y="4340570"/>
                  <a:ext cx="685800" cy="685800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5"/>
                <p:cNvSpPr/>
                <p:nvPr/>
              </p:nvSpPr>
              <p:spPr>
                <a:xfrm>
                  <a:off x="3573001" y="5574852"/>
                  <a:ext cx="685800" cy="6858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i="1" baseline="-25000" dirty="0">
                            <a:latin typeface="Cambria Math" charset="0"/>
                          </a:rPr>
                          <m:t>2</m:t>
                        </m:r>
                      </m:oMath>
                    </m:oMathPara>
                  </a14:m>
                  <a:endParaRPr lang="en-US" sz="2400" baseline="-25000" dirty="0"/>
                </a:p>
              </p:txBody>
            </p:sp>
          </mc:Choice>
          <mc:Fallback xmlns="">
            <p:sp>
              <p:nvSpPr>
                <p:cNvPr id="21" name="Oval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001" y="5574852"/>
                  <a:ext cx="685800" cy="685800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7"/>
            <p:cNvCxnSpPr/>
            <p:nvPr/>
          </p:nvCxnSpPr>
          <p:spPr>
            <a:xfrm flipV="1">
              <a:off x="3915901" y="5026370"/>
              <a:ext cx="471827" cy="5484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8"/>
            <p:cNvCxnSpPr/>
            <p:nvPr/>
          </p:nvCxnSpPr>
          <p:spPr>
            <a:xfrm flipH="1" flipV="1">
              <a:off x="4387728" y="5026370"/>
              <a:ext cx="463374" cy="5484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32"/>
            <p:cNvGrpSpPr/>
            <p:nvPr/>
          </p:nvGrpSpPr>
          <p:grpSpPr>
            <a:xfrm>
              <a:off x="4508202" y="5574852"/>
              <a:ext cx="685800" cy="685800"/>
              <a:chOff x="5049730" y="5435947"/>
              <a:chExt cx="685800" cy="685800"/>
            </a:xfrm>
          </p:grpSpPr>
          <p:sp>
            <p:nvSpPr>
              <p:cNvPr id="32" name="Oval 26"/>
              <p:cNvSpPr/>
              <p:nvPr/>
            </p:nvSpPr>
            <p:spPr>
              <a:xfrm>
                <a:off x="5049730" y="5435947"/>
                <a:ext cx="685800" cy="6858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29"/>
                  <p:cNvSpPr txBox="1"/>
                  <p:nvPr/>
                </p:nvSpPr>
                <p:spPr>
                  <a:xfrm>
                    <a:off x="5239437" y="5544344"/>
                    <a:ext cx="4706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 baseline="-25000" dirty="0">
                              <a:latin typeface="Cambria Math" charset="0"/>
                            </a:rPr>
                            <m:t>3</m:t>
                          </m:r>
                        </m:oMath>
                      </m:oMathPara>
                    </a14:m>
                    <a:endParaRPr lang="en-US" sz="2400" baseline="-25000" dirty="0"/>
                  </a:p>
                </p:txBody>
              </p:sp>
            </mc:Choice>
            <mc:Fallback xmlns="">
              <p:sp>
                <p:nvSpPr>
                  <p:cNvPr id="33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9437" y="5544344"/>
                    <a:ext cx="470694" cy="4616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657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34"/>
            <p:cNvGrpSpPr/>
            <p:nvPr/>
          </p:nvGrpSpPr>
          <p:grpSpPr>
            <a:xfrm>
              <a:off x="5553154" y="5574852"/>
              <a:ext cx="685800" cy="685800"/>
              <a:chOff x="5049730" y="5435947"/>
              <a:chExt cx="685800" cy="685800"/>
            </a:xfrm>
          </p:grpSpPr>
          <p:sp>
            <p:nvSpPr>
              <p:cNvPr id="30" name="Oval 35"/>
              <p:cNvSpPr/>
              <p:nvPr/>
            </p:nvSpPr>
            <p:spPr>
              <a:xfrm>
                <a:off x="5049730" y="5435947"/>
                <a:ext cx="685800" cy="6858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6"/>
                  <p:cNvSpPr txBox="1"/>
                  <p:nvPr/>
                </p:nvSpPr>
                <p:spPr>
                  <a:xfrm>
                    <a:off x="5239437" y="5544344"/>
                    <a:ext cx="47069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baseline="-25000" dirty="0" smtClean="0">
                              <a:latin typeface="Cambria Math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2400" baseline="-25000" dirty="0"/>
                  </a:p>
                </p:txBody>
              </p:sp>
            </mc:Choice>
            <mc:Fallback xmlns="">
              <p:sp>
                <p:nvSpPr>
                  <p:cNvPr id="31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9437" y="5544344"/>
                    <a:ext cx="470694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b="-394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6" name="Straight Arrow Connector 37"/>
            <p:cNvCxnSpPr/>
            <p:nvPr/>
          </p:nvCxnSpPr>
          <p:spPr>
            <a:xfrm flipH="1" flipV="1">
              <a:off x="4387728" y="5026370"/>
              <a:ext cx="1508326" cy="5484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41"/>
                <p:cNvSpPr/>
                <p:nvPr/>
              </p:nvSpPr>
              <p:spPr>
                <a:xfrm>
                  <a:off x="2530706" y="5574852"/>
                  <a:ext cx="685800" cy="6858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i="1" baseline="-25000" dirty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baseline="-25000" dirty="0"/>
                </a:p>
              </p:txBody>
            </p:sp>
          </mc:Choice>
          <mc:Fallback xmlns="">
            <p:sp>
              <p:nvSpPr>
                <p:cNvPr id="27" name="Oval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0706" y="5574852"/>
                  <a:ext cx="685800" cy="685800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42"/>
            <p:cNvCxnSpPr/>
            <p:nvPr/>
          </p:nvCxnSpPr>
          <p:spPr>
            <a:xfrm flipV="1">
              <a:off x="2873606" y="5026370"/>
              <a:ext cx="1514122" cy="54848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45"/>
            <p:cNvSpPr txBox="1"/>
            <p:nvPr/>
          </p:nvSpPr>
          <p:spPr>
            <a:xfrm>
              <a:off x="5223192" y="5678831"/>
              <a:ext cx="494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17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NBC</a:t>
            </a:r>
            <a:r>
              <a:rPr kumimoji="1" lang="zh-CN" altLang="en-US" dirty="0"/>
              <a:t> </a:t>
            </a:r>
            <a:r>
              <a:rPr kumimoji="1" lang="en-US" altLang="zh-CN" dirty="0"/>
              <a:t>—— </a:t>
            </a:r>
            <a:r>
              <a:rPr kumimoji="1" lang="zh-CN" altLang="en-US" dirty="0"/>
              <a:t>二值</a:t>
            </a:r>
            <a:r>
              <a:rPr kumimoji="1" lang="zh-CN" altLang="en-US" dirty="0" smtClean="0"/>
              <a:t>特征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𝑐</m:t>
                        </m:r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的极大似然估计为：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kumimoji="1"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Laplace</a:t>
                </a:r>
                <a:r>
                  <a:rPr kumimoji="1"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平滑估计为：</a:t>
                </a:r>
                <a:endParaRPr kumimoji="1" lang="zh-CN" altLang="en-US" sz="32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117118" y="1827139"/>
                <a:ext cx="5010859" cy="11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8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8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280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is-IS" altLang="zh-C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altLang="zh-CN" sz="28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is-I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8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118" y="1827139"/>
                <a:ext cx="5010859" cy="11029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413474" y="2079195"/>
                <a:ext cx="4825039" cy="598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bg-BG" altLang="zh-C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zh-CN" altLang="en-US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第</m:t>
                          </m:r>
                          <m:r>
                            <a:rPr kumimoji="1" lang="en-US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  <m:r>
                            <a:rPr kumimoji="1" lang="zh-CN" altLang="en-US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类</m:t>
                          </m:r>
                          <m:r>
                            <m:rPr>
                              <m:nor/>
                            </m:rPr>
                            <a:rPr kumimoji="1" lang="zh-CN" altLang="en-US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的所有样本</m:t>
                          </m:r>
                          <m:r>
                            <m:rPr>
                              <m:nor/>
                            </m:rPr>
                            <a:rPr kumimoji="1" lang="zh-CN" altLang="en-US" b="0" i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，</m:t>
                          </m:r>
                          <m:r>
                            <a:rPr kumimoji="1" lang="zh-CN" altLang="en-US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第</m:t>
                          </m:r>
                          <m:r>
                            <a:rPr kumimoji="1" lang="en-US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𝑗</m:t>
                          </m:r>
                          <m:r>
                            <a:rPr kumimoji="1" lang="zh-CN" altLang="en-US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维特征</m:t>
                          </m:r>
                          <m:r>
                            <a:rPr kumimoji="1" lang="zh-CN" altLang="en-US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值为</m:t>
                          </m:r>
                          <m:r>
                            <a:rPr kumimoji="1" lang="en-US" altLang="zh-CN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  <m:r>
                            <a:rPr kumimoji="1" lang="zh-CN" altLang="en-US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的</m:t>
                          </m:r>
                          <m:r>
                            <a:rPr kumimoji="1" lang="zh-CN" altLang="en-US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样本数目</m:t>
                          </m:r>
                          <m:r>
                            <m:rPr>
                              <m:nor/>
                            </m:rPr>
                            <a:rPr kumimoji="1" lang="zh-CN" altLang="en-US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 </m:t>
                          </m:r>
                        </m:num>
                        <m:den>
                          <m:r>
                            <a:rPr kumimoji="1" lang="zh-CN" altLang="en-US" b="0" i="1" smtClean="0">
                              <a:latin typeface="Cambria Math" charset="0"/>
                            </a:rPr>
                            <m:t>第</m:t>
                          </m:r>
                          <m:r>
                            <a:rPr kumimoji="1" lang="en-US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  <m:r>
                            <a:rPr kumimoji="1" lang="zh-CN" altLang="en-US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类</m:t>
                          </m:r>
                          <m:r>
                            <m:rPr>
                              <m:nor/>
                            </m:rPr>
                            <a:rPr kumimoji="1" lang="zh-CN" altLang="en-US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的样本</m:t>
                          </m:r>
                          <m:r>
                            <a:rPr kumimoji="1" lang="zh-CN" altLang="en-US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数目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474" y="2079195"/>
                <a:ext cx="4825039" cy="5988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117118" y="4164019"/>
                <a:ext cx="2524089" cy="987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8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8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8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118" y="4164019"/>
                <a:ext cx="2524089" cy="9870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78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Calibri" panose="020F0502020204030204" pitchFamily="34" charset="0"/>
              </a:rPr>
              <a:t>朴素贝叶</a:t>
            </a:r>
            <a:r>
              <a:rPr lang="zh-CN" altLang="en-US" dirty="0" smtClean="0">
                <a:latin typeface="Calibri" panose="020F0502020204030204" pitchFamily="34" charset="0"/>
              </a:rPr>
              <a:t>斯模型训练：</a:t>
            </a:r>
            <a:r>
              <a:rPr lang="zh-CN" altLang="zh-CN" dirty="0" smtClean="0">
                <a:effectLst/>
                <a:latin typeface="Times New Roman" panose="02020603050405020304" pitchFamily="18" charset="0"/>
              </a:rPr>
              <a:t>参数估计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Rectangle 3"/>
              <p:cNvSpPr>
                <a:spLocks noGrp="1" noChangeArrowheads="1"/>
              </p:cNvSpPr>
              <p:nvPr>
                <p:ph sz="quarter" idx="10"/>
              </p:nvPr>
            </p:nvSpPr>
            <p:spPr>
              <a:xfrm>
                <a:off x="630237" y="1147763"/>
                <a:ext cx="11292822" cy="5237271"/>
              </a:xfrm>
            </p:spPr>
            <p:txBody>
              <a:bodyPr>
                <a:noAutofit/>
              </a:bodyPr>
              <a:lstStyle/>
              <a:p>
                <a:pPr eaLnBrk="1" hangingPunct="1"/>
                <a:r>
                  <a:rPr lang="zh-CN" altLang="en-US" dirty="0" smtClean="0">
                    <a:latin typeface="Calibri" panose="020F0502020204030204" pitchFamily="34" charset="0"/>
                  </a:rPr>
                  <a:t>朴素贝叶斯模型的训练过程就是估计模型的参数</a:t>
                </a:r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:pPr lvl="1" eaLnBrk="1" hangingPunct="1"/>
                <a:endParaRPr lang="en-US" altLang="zh-CN" sz="1000" dirty="0" smtClean="0">
                  <a:latin typeface="Calibri" panose="020F0502020204030204" pitchFamily="34" charset="0"/>
                </a:endParaRPr>
              </a:p>
              <a:p>
                <a:pPr eaLnBrk="1" hangingPunct="1"/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 类先验分布的</a:t>
                </a:r>
                <a:r>
                  <a:rPr lang="zh-CN" altLang="zh-CN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极</a:t>
                </a:r>
                <a:r>
                  <a:rPr lang="zh-CN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大似然</a:t>
                </a:r>
                <a:r>
                  <a:rPr lang="zh-CN" altLang="zh-CN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估计</a:t>
                </a:r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和</a:t>
                </a:r>
                <a:r>
                  <a:rPr lang="zh-CN" altLang="zh-CN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贝</a:t>
                </a:r>
                <a:r>
                  <a:rPr lang="zh-CN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叶</a:t>
                </a:r>
                <a:r>
                  <a:rPr lang="zh-CN" altLang="zh-CN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斯</a:t>
                </a:r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估计：</a:t>
                </a:r>
                <a:endParaRPr lang="en-US" altLang="zh-CN" dirty="0" smtClean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</a:endParaRPr>
              </a:p>
              <a:p>
                <a:pPr lvl="1" eaLnBrk="1" hangingPunct="1"/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两类分类：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CN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Bernoulli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CN" i="1" dirty="0" smtClean="0">
                  <a:solidFill>
                    <a:schemeClr val="bg1">
                      <a:lumMod val="6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 eaLnBrk="1" hangingPunct="1"/>
                <a:r>
                  <a:rPr lang="zh-CN" altLang="en-US" b="0" dirty="0" smtClean="0">
                    <a:solidFill>
                      <a:schemeClr val="bg1">
                        <a:lumMod val="65000"/>
                      </a:schemeClr>
                    </a:solidFill>
                  </a:rPr>
                  <a:t> 多类分类：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CN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Multi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noulli</m:t>
                    </m:r>
                    <m:r>
                      <a:rPr lang="en-US" altLang="zh-CN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</a:endParaRPr>
              </a:p>
              <a:p>
                <a:pPr lvl="1" eaLnBrk="1" hangingPunct="1"/>
                <a:endParaRPr lang="en-US" altLang="zh-CN" sz="1000" dirty="0" smtClean="0">
                  <a:latin typeface="Calibri" panose="020F0502020204030204" pitchFamily="34" charset="0"/>
                </a:endParaRPr>
              </a:p>
              <a:p>
                <a:pPr eaLnBrk="1" hangingPunct="1"/>
                <a:r>
                  <a:rPr lang="zh-CN" altLang="en-US" dirty="0" smtClean="0">
                    <a:solidFill>
                      <a:srgbClr val="09405E"/>
                    </a:solidFill>
                    <a:latin typeface="Calibri" panose="020F0502020204030204" pitchFamily="34" charset="0"/>
                  </a:rPr>
                  <a:t> 类条件分布 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𝑌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:pPr lvl="1" eaLnBrk="1" hangingPunct="1"/>
                <a:r>
                  <a:rPr lang="zh-CN" altLang="en-US" dirty="0" smtClean="0">
                    <a:latin typeface="Calibri" panose="020F0502020204030204" pitchFamily="34" charset="0"/>
                  </a:rPr>
                  <a:t> 对</a:t>
                </a:r>
                <a:r>
                  <a:rPr lang="zh-CN" altLang="en-US" dirty="0">
                    <a:latin typeface="Calibri" panose="020F0502020204030204" pitchFamily="34" charset="0"/>
                  </a:rPr>
                  <a:t>每个类别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𝑐</m:t>
                    </m:r>
                  </m:oMath>
                </a14:m>
                <a:r>
                  <a:rPr lang="zh-CN" altLang="en-US" dirty="0" smtClean="0">
                    <a:latin typeface="Calibri" panose="020F0502020204030204" pitchFamily="34" charset="0"/>
                  </a:rPr>
                  <a:t>的每维特征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Calibri" panose="020F0502020204030204" pitchFamily="34" charset="0"/>
                  </a:rPr>
                  <a:t>分别</a:t>
                </a:r>
                <a:r>
                  <a:rPr lang="zh-CN" altLang="en-US" dirty="0">
                    <a:latin typeface="Calibri" panose="020F0502020204030204" pitchFamily="34" charset="0"/>
                  </a:rPr>
                  <a:t>估计参数，与类先</a:t>
                </a:r>
                <a:r>
                  <a:rPr lang="zh-CN" altLang="en-US" dirty="0" smtClean="0">
                    <a:latin typeface="Calibri" panose="020F0502020204030204" pitchFamily="34" charset="0"/>
                  </a:rPr>
                  <a:t>验分布的参数和其他类别、其他维特征分布的</a:t>
                </a:r>
                <a:r>
                  <a:rPr lang="zh-CN" altLang="en-US" dirty="0">
                    <a:latin typeface="Calibri" panose="020F0502020204030204" pitchFamily="34" charset="0"/>
                  </a:rPr>
                  <a:t>参数</a:t>
                </a:r>
                <a:r>
                  <a:rPr lang="zh-CN" altLang="en-US" dirty="0" smtClean="0">
                    <a:latin typeface="Calibri" panose="020F0502020204030204" pitchFamily="34" charset="0"/>
                  </a:rPr>
                  <a:t>无关：将属于第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𝑐</m:t>
                    </m:r>
                  </m:oMath>
                </a14:m>
                <a:r>
                  <a:rPr lang="zh-CN" altLang="en-US" dirty="0" smtClean="0">
                    <a:latin typeface="Calibri" panose="020F0502020204030204" pitchFamily="34" charset="0"/>
                  </a:rPr>
                  <a:t>类的样本的第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zh-CN" altLang="en-US" dirty="0" smtClean="0">
                    <a:latin typeface="Calibri" panose="020F0502020204030204" pitchFamily="34" charset="0"/>
                  </a:rPr>
                  <a:t>维特征挑出来即可</a:t>
                </a:r>
                <a:endParaRPr lang="en-US" altLang="zh-CN" dirty="0">
                  <a:latin typeface="Calibri" panose="020F0502020204030204" pitchFamily="34" charset="0"/>
                </a:endParaRPr>
              </a:p>
              <a:p>
                <a:pPr lvl="1" eaLnBrk="1" hangingPunct="1"/>
                <a:r>
                  <a:rPr lang="zh-CN" altLang="en-US" dirty="0">
                    <a:latin typeface="Calibri" panose="020F0502020204030204" pitchFamily="34" charset="0"/>
                  </a:rPr>
                  <a:t> 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libri" panose="020F0502020204030204" pitchFamily="34" charset="0"/>
                  </a:rPr>
                  <a:t>的类型和取值范围，常用的概率分布包括</a:t>
                </a:r>
                <a:endParaRPr lang="en-US" altLang="zh-CN" dirty="0">
                  <a:latin typeface="Calibri" panose="020F0502020204030204" pitchFamily="34" charset="0"/>
                </a:endParaRPr>
              </a:p>
              <a:p>
                <a:pPr marL="1257300" lvl="2" indent="-342900" eaLnBrk="1" hangingPunct="1">
                  <a:buSzPct val="80000"/>
                  <a:buFont typeface="Arial" charset="0"/>
                  <a:buChar char="•"/>
                </a:pPr>
                <a:r>
                  <a:rPr lang="zh-CN" altLang="en-US" sz="2400" kern="1200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二值：贝努利分布</a:t>
                </a:r>
                <a:endParaRPr lang="en-US" altLang="zh-CN" sz="2400" kern="12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1257300" lvl="2" indent="-342900" eaLnBrk="1" hangingPunct="1">
                  <a:buSzPct val="80000"/>
                  <a:buFont typeface="Arial" charset="0"/>
                  <a:buChar char="•"/>
                </a:pPr>
                <a:r>
                  <a:rPr lang="zh-CN" altLang="en-US" sz="2400" kern="1200" dirty="0">
                    <a:solidFill>
                      <a:srgbClr val="09405E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多个离散值</a:t>
                </a:r>
                <a:r>
                  <a:rPr lang="zh-CN" altLang="en-US" sz="2400" kern="1200" dirty="0" smtClean="0">
                    <a:solidFill>
                      <a:srgbClr val="09405E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Multi</m:t>
                    </m:r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9405E"/>
                        </a:solidFill>
                        <a:latin typeface="Cambria Math" charset="0"/>
                      </a:rPr>
                      <m:t>noulli</m:t>
                    </m:r>
                  </m:oMath>
                </a14:m>
                <a:r>
                  <a:rPr lang="zh-CN" altLang="en-US" sz="2400" kern="1200" dirty="0" smtClean="0">
                    <a:solidFill>
                      <a:srgbClr val="09405E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分布（类别分布）</a:t>
                </a:r>
                <a:endParaRPr lang="en-US" altLang="zh-CN" sz="2400" kern="1200" dirty="0">
                  <a:solidFill>
                    <a:srgbClr val="09405E"/>
                  </a:solidFill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1257300" lvl="2" indent="-342900" eaLnBrk="1" hangingPunct="1">
                  <a:buSzPct val="80000"/>
                  <a:buFont typeface="Arial" charset="0"/>
                  <a:buChar char="•"/>
                </a:pPr>
                <a:r>
                  <a:rPr lang="zh-CN" altLang="en-US" sz="2400" kern="1200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计数：多项分布</a:t>
                </a:r>
                <a:endParaRPr lang="en-US" altLang="zh-CN" sz="2400" kern="12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1257300" lvl="2" indent="-342900" eaLnBrk="1" hangingPunct="1">
                  <a:buSzPct val="80000"/>
                  <a:buFont typeface="Arial" charset="0"/>
                  <a:buChar char="•"/>
                </a:pPr>
                <a:r>
                  <a:rPr lang="zh-CN" altLang="en-US" sz="2400" kern="1200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连续值：高斯</a:t>
                </a:r>
                <a:r>
                  <a:rPr lang="zh-CN" altLang="en-US" sz="2400" kern="1200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分布</a:t>
                </a:r>
                <a:endParaRPr lang="en-US" altLang="zh-CN" dirty="0" smtClean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292822" cy="5237271"/>
              </a:xfrm>
              <a:blipFill rotWithShape="0">
                <a:blip r:embed="rId3"/>
                <a:stretch>
                  <a:fillRect l="-917" t="-2095" b="-6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04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非确定性分类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buFont typeface="Wingdings" charset="2"/>
              <a:buChar char="n"/>
            </a:pPr>
            <a:r>
              <a:rPr lang="zh-CN" altLang="en-US" dirty="0">
                <a:latin typeface="微软雅黑" charset="-122"/>
                <a:ea typeface="微软雅黑" charset="-122"/>
              </a:rPr>
              <a:t>但在现实世界中，有许多客观现象的发生，就每一次观测来说，即使在基本条件保持不变的情况下也具有不确定性</a:t>
            </a:r>
            <a:r>
              <a:rPr lang="zh-CN" altLang="en-US" dirty="0" smtClean="0">
                <a:latin typeface="微软雅黑" charset="-122"/>
                <a:ea typeface="微软雅黑" charset="-122"/>
              </a:rPr>
              <a:t>。</a:t>
            </a:r>
            <a:endParaRPr lang="en-US" altLang="zh-CN" dirty="0" smtClean="0">
              <a:latin typeface="微软雅黑" charset="-122"/>
              <a:ea typeface="微软雅黑" charset="-122"/>
            </a:endParaRPr>
          </a:p>
          <a:p>
            <a:pPr eaLnBrk="1" hangingPunct="1">
              <a:lnSpc>
                <a:spcPct val="100000"/>
              </a:lnSpc>
              <a:buFont typeface="Wingdings" charset="2"/>
              <a:buChar char="n"/>
            </a:pPr>
            <a:endParaRPr lang="zh-CN" altLang="en-US" dirty="0">
              <a:latin typeface="微软雅黑" charset="-122"/>
              <a:ea typeface="微软雅黑" charset="-122"/>
            </a:endParaRPr>
          </a:p>
          <a:p>
            <a:pPr eaLnBrk="1" hangingPunct="1">
              <a:lnSpc>
                <a:spcPct val="100000"/>
              </a:lnSpc>
              <a:buFont typeface="Wingdings" charset="2"/>
              <a:buChar char="n"/>
            </a:pPr>
            <a:r>
              <a:rPr lang="zh-CN" altLang="en-US" dirty="0">
                <a:latin typeface="微软雅黑" charset="-122"/>
                <a:ea typeface="微软雅黑" charset="-122"/>
              </a:rPr>
              <a:t>只有在大量重复的观察下，其结果才能呈现出某种规律性，即对它们观察到的特征具有统计特性</a:t>
            </a:r>
            <a:r>
              <a:rPr lang="zh-CN" altLang="en-US" dirty="0" smtClean="0">
                <a:latin typeface="微软雅黑" charset="-122"/>
                <a:ea typeface="微软雅黑" charset="-122"/>
              </a:rPr>
              <a:t>。</a:t>
            </a:r>
            <a:endParaRPr lang="en-US" altLang="zh-CN" dirty="0" smtClean="0">
              <a:latin typeface="微软雅黑" charset="-122"/>
              <a:ea typeface="微软雅黑" charset="-122"/>
            </a:endParaRPr>
          </a:p>
          <a:p>
            <a:pPr eaLnBrk="1" hangingPunct="1">
              <a:lnSpc>
                <a:spcPct val="100000"/>
              </a:lnSpc>
              <a:buFont typeface="Wingdings" charset="2"/>
              <a:buChar char="n"/>
            </a:pPr>
            <a:endParaRPr lang="zh-CN" altLang="en-US" dirty="0">
              <a:latin typeface="微软雅黑" charset="-122"/>
              <a:ea typeface="微软雅黑" charset="-122"/>
            </a:endParaRPr>
          </a:p>
          <a:p>
            <a:pPr eaLnBrk="1" hangingPunct="1">
              <a:lnSpc>
                <a:spcPct val="100000"/>
              </a:lnSpc>
              <a:buFont typeface="Wingdings" charset="2"/>
              <a:buChar char="n"/>
            </a:pPr>
            <a:r>
              <a:rPr lang="zh-CN" altLang="en-US" dirty="0">
                <a:latin typeface="微软雅黑" charset="-122"/>
                <a:ea typeface="微软雅黑" charset="-122"/>
              </a:rPr>
              <a:t>特征的值不再是一个确定的向量，而是一个随机向量。</a:t>
            </a:r>
          </a:p>
          <a:p>
            <a:pPr eaLnBrk="1" hangingPunct="1">
              <a:lnSpc>
                <a:spcPct val="100000"/>
              </a:lnSpc>
              <a:buFont typeface="Wingdings" charset="2"/>
              <a:buChar char="n"/>
            </a:pPr>
            <a:r>
              <a:rPr lang="zh-CN" altLang="en-US" dirty="0">
                <a:latin typeface="微软雅黑" charset="-122"/>
                <a:ea typeface="微软雅黑" charset="-122"/>
              </a:rPr>
              <a:t>此时，只能利用模式</a:t>
            </a:r>
            <a:r>
              <a:rPr lang="zh-CN" altLang="en-US" dirty="0" smtClean="0">
                <a:latin typeface="微软雅黑" charset="-122"/>
                <a:ea typeface="微软雅黑" charset="-122"/>
              </a:rPr>
              <a:t>集合的</a:t>
            </a:r>
            <a:r>
              <a:rPr lang="zh-CN" altLang="en-US" dirty="0">
                <a:latin typeface="微软雅黑" charset="-122"/>
                <a:ea typeface="微软雅黑" charset="-122"/>
              </a:rPr>
              <a:t>统计特性来分类，以使</a:t>
            </a:r>
            <a:r>
              <a:rPr lang="zh-CN" altLang="en-US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分类器发生错误的概率</a:t>
            </a:r>
            <a:r>
              <a:rPr lang="zh-CN" altLang="en-US" dirty="0">
                <a:latin typeface="微软雅黑" charset="-122"/>
                <a:ea typeface="微软雅黑" charset="-122"/>
              </a:rPr>
              <a:t>最小。</a:t>
            </a:r>
          </a:p>
          <a:p>
            <a:pPr>
              <a:lnSpc>
                <a:spcPct val="10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9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NBC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 类别型特征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077669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对离散型特征（类别型特征），假设</a:t>
                </a:r>
                <a:r>
                  <a:rPr lang="zh-CN" altLang="zh-CN" dirty="0" smtClean="0"/>
                  <a:t>特征</a:t>
                </a:r>
                <a:r>
                  <a:rPr lang="zh-CN" altLang="zh-CN" dirty="0"/>
                  <a:t>有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zh-CN" altLang="zh-CN" dirty="0"/>
                  <a:t>种</a:t>
                </a:r>
                <a:r>
                  <a:rPr lang="zh-CN" altLang="zh-CN" dirty="0" smtClean="0"/>
                  <a:t>取值</a:t>
                </a:r>
                <a:endParaRPr lang="en-US" altLang="zh-CN" dirty="0" smtClean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charset="0"/>
                      </a:rPr>
                      <m:t>𝑃</m:t>
                    </m:r>
                    <m:r>
                      <a:rPr lang="en-US" altLang="zh-CN" sz="2800" dirty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sz="2800" dirty="0">
                        <a:latin typeface="Cambria Math" charset="0"/>
                      </a:rPr>
                      <m:t>|</m:t>
                    </m:r>
                    <m:r>
                      <a:rPr lang="en-US" altLang="zh-CN" sz="2800" b="0" i="1" dirty="0" smtClean="0">
                        <a:latin typeface="Cambria Math" charset="0"/>
                      </a:rPr>
                      <m:t>𝑌</m:t>
                    </m:r>
                    <m:r>
                      <a:rPr lang="en-US" altLang="zh-CN" sz="2800" dirty="0">
                        <a:latin typeface="Cambria Math" charset="0"/>
                      </a:rPr>
                      <m:t>=</m:t>
                    </m:r>
                    <m:r>
                      <a:rPr lang="en-US" altLang="zh-CN" sz="2800" i="1" dirty="0">
                        <a:latin typeface="Cambria Math" charset="0"/>
                      </a:rPr>
                      <m:t>𝑐</m:t>
                    </m:r>
                    <m:r>
                      <a:rPr lang="en-US" altLang="zh-CN" sz="2800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zh-CN" sz="2800" dirty="0" smtClean="0"/>
                  <a:t>可用</a:t>
                </a:r>
                <a:r>
                  <a:rPr lang="zh-CN" altLang="en-US" sz="2800" dirty="0" smtClean="0">
                    <a:latin typeface="Calibri" panose="020F0502020204030204" pitchFamily="34" charset="0"/>
                  </a:rPr>
                  <a:t>分布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dirty="0">
                        <a:latin typeface="Cambria Math" charset="0"/>
                      </a:rPr>
                      <m:t>Multi</m:t>
                    </m:r>
                    <m:r>
                      <m:rPr>
                        <m:sty m:val="p"/>
                      </m:rPr>
                      <a:rPr lang="en-US" altLang="zh-CN" sz="2800" dirty="0">
                        <a:latin typeface="Cambria Math" charset="0"/>
                      </a:rPr>
                      <m:t>noulli</m:t>
                    </m:r>
                    <m:r>
                      <a:rPr lang="en-US" altLang="zh-CN" sz="2800" dirty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sz="2800" i="1" dirty="0">
                        <a:latin typeface="Cambria Math" charset="0"/>
                      </a:rPr>
                      <m:t>|</m:t>
                    </m:r>
                    <m:r>
                      <a:rPr lang="en-US" altLang="zh-CN" sz="2800" b="0" i="1" dirty="0" smtClean="0">
                        <a:latin typeface="Cambria Math" charset="0"/>
                      </a:rPr>
                      <m:t>𝑌</m:t>
                    </m:r>
                    <m:r>
                      <a:rPr lang="en-US" altLang="zh-CN" sz="2800" i="1" dirty="0">
                        <a:latin typeface="Cambria Math" charset="0"/>
                      </a:rPr>
                      <m:t>=</m:t>
                    </m:r>
                    <m:r>
                      <a:rPr lang="en-US" altLang="zh-CN" sz="2800" i="1" dirty="0">
                        <a:latin typeface="Cambria Math" charset="0"/>
                      </a:rPr>
                      <m:t>𝑐</m:t>
                    </m:r>
                    <m:r>
                      <a:rPr lang="en-US" altLang="zh-CN" sz="2800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b>
                    </m:sSub>
                    <m:r>
                      <a:rPr lang="en-US" altLang="zh-CN" sz="2800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zh-CN" sz="2800" dirty="0"/>
                  <a:t>表示，其中参数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zh-CN" sz="2800" dirty="0"/>
                  <a:t>表示在类别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charset="0"/>
                      </a:rPr>
                      <m:t>𝑌</m:t>
                    </m:r>
                    <m:r>
                      <a:rPr lang="en-US" altLang="zh-CN" sz="2800" dirty="0">
                        <a:latin typeface="Cambria Math" charset="0"/>
                      </a:rPr>
                      <m:t>=</m:t>
                    </m:r>
                    <m:r>
                      <a:rPr lang="en-US" altLang="zh-CN" sz="2800" i="1" dirty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zh-CN" altLang="zh-CN" sz="2800" dirty="0"/>
                  <a:t>的情况下，特征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sz="2800" i="1" dirty="0">
                        <a:latin typeface="Cambria Math" charset="0"/>
                      </a:rPr>
                      <m:t>=</m:t>
                    </m:r>
                    <m:r>
                      <a:rPr lang="en-US" altLang="zh-CN" sz="2800" b="0" i="1" dirty="0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zh-CN" altLang="zh-CN" sz="2800" dirty="0"/>
                  <a:t>的概率</a:t>
                </a:r>
                <a:r>
                  <a:rPr lang="zh-CN" altLang="zh-CN" sz="2800" dirty="0" smtClean="0"/>
                  <a:t>。</a:t>
                </a:r>
                <a:endParaRPr lang="en-US" altLang="zh-CN" sz="2800" dirty="0" smtClean="0"/>
              </a:p>
              <a:p>
                <a:pPr lvl="1">
                  <a:lnSpc>
                    <a:spcPct val="100000"/>
                  </a:lnSpc>
                </a:pPr>
                <a:endParaRPr lang="en-US" altLang="zh-CN" sz="2800" dirty="0"/>
              </a:p>
              <a:p>
                <a:pPr lvl="1">
                  <a:lnSpc>
                    <a:spcPct val="100000"/>
                  </a:lnSpc>
                </a:pPr>
                <a:endParaRPr lang="en-US" altLang="zh-CN" sz="2800" dirty="0" smtClean="0"/>
              </a:p>
              <a:p>
                <a:pPr lvl="1">
                  <a:lnSpc>
                    <a:spcPct val="100000"/>
                  </a:lnSpc>
                </a:pPr>
                <a:endParaRPr lang="en-US" altLang="zh-CN" sz="36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极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大似然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法估计：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kumimoji="1" lang="en-US" altLang="zh-CN" dirty="0" smtClean="0"/>
                  <a:t>Laplace</a:t>
                </a:r>
                <a:r>
                  <a:rPr kumimoji="1" lang="zh-CN" altLang="en-US" dirty="0" smtClean="0"/>
                  <a:t>平滑估计：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077669" cy="5237271"/>
              </a:xfrm>
              <a:blipFill rotWithShape="0">
                <a:blip r:embed="rId2"/>
                <a:stretch>
                  <a:fillRect l="-935" t="-1164" b="-1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297506" y="2632650"/>
                <a:ext cx="7646837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s-IS" altLang="zh-CN" sz="28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06" y="2632650"/>
                <a:ext cx="7646837" cy="13038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733879" y="4045441"/>
                <a:ext cx="2506584" cy="984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8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8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8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8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8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8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79" y="4045441"/>
                <a:ext cx="2506584" cy="98424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801314" y="4243767"/>
                <a:ext cx="3935373" cy="532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bg-BG" altLang="zh-CN" sz="16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zh-CN" altLang="en-US" sz="16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第</m:t>
                          </m:r>
                          <m:r>
                            <a:rPr kumimoji="1" lang="en-US" altLang="zh-CN" sz="16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  <m:r>
                            <a:rPr kumimoji="1" lang="zh-CN" altLang="en-US" sz="16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类</m:t>
                          </m:r>
                          <m:r>
                            <m:rPr>
                              <m:nor/>
                            </m:rPr>
                            <a:rPr kumimoji="1" lang="zh-CN" altLang="en-US" sz="16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样本</m:t>
                          </m:r>
                          <m:r>
                            <a:rPr kumimoji="1" lang="zh-CN" altLang="en-US" sz="16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中</m:t>
                          </m:r>
                          <m:r>
                            <m:rPr>
                              <m:nor/>
                            </m:rPr>
                            <a:rPr kumimoji="1" lang="zh-CN" altLang="en-US" sz="1600" b="0" i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，</m:t>
                          </m:r>
                          <m:r>
                            <a:rPr kumimoji="1" lang="zh-CN" altLang="en-US" sz="16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第</m:t>
                          </m:r>
                          <m:r>
                            <a:rPr kumimoji="1" lang="en-US" altLang="zh-CN" sz="16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𝑗</m:t>
                          </m:r>
                          <m:r>
                            <a:rPr kumimoji="1" lang="zh-CN" altLang="en-US" sz="16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维特征</m:t>
                          </m:r>
                          <m:r>
                            <a:rPr kumimoji="1" lang="zh-CN" altLang="en-US" sz="16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值为</m:t>
                          </m:r>
                          <m:r>
                            <a:rPr kumimoji="1" lang="en-US" altLang="zh-CN" sz="16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𝑚</m:t>
                          </m:r>
                          <m:r>
                            <a:rPr kumimoji="1" lang="zh-CN" altLang="en-US" sz="16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的</m:t>
                          </m:r>
                          <m:r>
                            <a:rPr kumimoji="1" lang="zh-CN" altLang="en-US" sz="16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样本数目</m:t>
                          </m:r>
                          <m:r>
                            <m:rPr>
                              <m:nor/>
                            </m:rPr>
                            <a:rPr kumimoji="1" lang="zh-CN" altLang="en-US" sz="16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1" lang="zh-CN" altLang="en-US" sz="16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第</m:t>
                          </m:r>
                          <m:r>
                            <a:rPr kumimoji="1" lang="en-US" altLang="zh-CN" sz="16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  <m:r>
                            <a:rPr kumimoji="1" lang="zh-CN" altLang="en-US" sz="16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类</m:t>
                          </m:r>
                          <m:r>
                            <m:rPr>
                              <m:nor/>
                            </m:rPr>
                            <a:rPr kumimoji="1" lang="zh-CN" altLang="en-US" sz="16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的样本</m:t>
                          </m:r>
                          <m:r>
                            <a:rPr kumimoji="1" lang="zh-CN" altLang="en-US" sz="16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数目</m:t>
                          </m:r>
                        </m:den>
                      </m:f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314" y="4243767"/>
                <a:ext cx="3935373" cy="5320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931103" y="5567808"/>
                <a:ext cx="3159519" cy="984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8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8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8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8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103" y="5567808"/>
                <a:ext cx="3159519" cy="98424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9517870" y="2340105"/>
                <a:ext cx="26741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亦被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charset="0"/>
                      </a:rPr>
                      <m:t>称为</m:t>
                    </m:r>
                    <m:r>
                      <m:rPr>
                        <m:sty m:val="p"/>
                      </m:rPr>
                      <a:rPr lang="en-US" altLang="zh-CN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Categorical</m:t>
                    </m:r>
                    <m:r>
                      <a:rPr lang="zh-CN" altLang="en-US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分布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870" y="2340105"/>
                <a:ext cx="2674130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822" t="-15000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873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130000"/>
                  </a:lnSpc>
                  <a:buFont typeface="Wingdings" charset="2"/>
                  <a:buChar char="n"/>
                </a:pPr>
                <a:r>
                  <a:rPr lang="zh-CN" altLang="en-US" dirty="0" smtClean="0">
                    <a:latin typeface="微软雅黑" charset="-122"/>
                    <a:ea typeface="微软雅黑" charset="-122"/>
                  </a:rPr>
                  <a:t>两类分类任务：</a:t>
                </a:r>
                <a:r>
                  <a:rPr lang="en-US" altLang="zh-CN" dirty="0">
                    <a:latin typeface="微软雅黑" charset="-122"/>
                    <a:ea typeface="微软雅黑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  <a:ea typeface="微软雅黑" charset="-122"/>
                      </a:rPr>
                      <m:t>𝑌</m:t>
                    </m:r>
                    <m:r>
                      <a:rPr lang="en-US" altLang="zh-CN" i="1" dirty="0" smtClean="0">
                        <a:latin typeface="Cambria Math" charset="0"/>
                        <a:ea typeface="微软雅黑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charset="0"/>
                        <a:ea typeface="微软雅黑" charset="-122"/>
                      </a:rPr>
                      <m:t>yes</m:t>
                    </m:r>
                  </m:oMath>
                </a14:m>
                <a:r>
                  <a:rPr lang="zh-CN" altLang="en-US" dirty="0">
                    <a:latin typeface="微软雅黑" charset="-122"/>
                    <a:ea typeface="微软雅黑" charset="-122"/>
                  </a:rPr>
                  <a:t>表示真实账号，</a:t>
                </a:r>
                <a:r>
                  <a:rPr lang="en-US" altLang="zh-CN" dirty="0">
                    <a:ea typeface="微软雅黑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  <a:ea typeface="微软雅黑" charset="-122"/>
                      </a:rPr>
                      <m:t>𝑌</m:t>
                    </m:r>
                    <m:r>
                      <a:rPr lang="en-US" altLang="zh-CN" i="1" dirty="0">
                        <a:latin typeface="Cambria Math" charset="0"/>
                        <a:ea typeface="微软雅黑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charset="0"/>
                        <a:ea typeface="微软雅黑" charset="-122"/>
                      </a:rPr>
                      <m:t>no</m:t>
                    </m:r>
                  </m:oMath>
                </a14:m>
                <a:r>
                  <a:rPr lang="zh-CN" altLang="en-US" dirty="0">
                    <a:latin typeface="微软雅黑" charset="-122"/>
                    <a:ea typeface="微软雅黑" charset="-122"/>
                  </a:rPr>
                  <a:t>表示不真实</a:t>
                </a:r>
                <a:r>
                  <a:rPr lang="zh-CN" altLang="en-US" dirty="0" smtClean="0">
                    <a:latin typeface="微软雅黑" charset="-122"/>
                    <a:ea typeface="微软雅黑" charset="-122"/>
                  </a:rPr>
                  <a:t>账号</a:t>
                </a:r>
                <a:endParaRPr lang="en-US" altLang="zh-CN" dirty="0">
                  <a:latin typeface="微软雅黑" charset="-122"/>
                  <a:ea typeface="微软雅黑" charset="-122"/>
                </a:endParaRPr>
              </a:p>
              <a:p>
                <a:pPr eaLnBrk="1" hangingPunct="1">
                  <a:lnSpc>
                    <a:spcPct val="130000"/>
                  </a:lnSpc>
                  <a:buFont typeface="Wingdings" charset="2"/>
                  <a:buChar char="n"/>
                </a:pPr>
                <a:r>
                  <a:rPr lang="zh-CN" altLang="en-US" dirty="0" smtClean="0">
                    <a:latin typeface="Times New Roman" charset="0"/>
                    <a:ea typeface="微软雅黑" charset="-122"/>
                  </a:rPr>
                  <a:t>选择</a:t>
                </a:r>
                <a:r>
                  <a:rPr lang="zh-CN" altLang="en-US" dirty="0">
                    <a:latin typeface="Times New Roman" charset="0"/>
                    <a:ea typeface="微软雅黑" charset="-122"/>
                  </a:rPr>
                  <a:t>三个特征属性</a:t>
                </a:r>
                <a:r>
                  <a:rPr lang="zh-CN" altLang="en-US" dirty="0" smtClean="0">
                    <a:latin typeface="Times New Roman" charset="0"/>
                    <a:ea typeface="微软雅黑" charset="-122"/>
                  </a:rPr>
                  <a:t>：</a:t>
                </a:r>
                <a:endParaRPr lang="en-US" altLang="zh-CN" dirty="0" smtClean="0">
                  <a:latin typeface="Times New Roman" charset="0"/>
                  <a:ea typeface="微软雅黑" charset="-122"/>
                </a:endParaRPr>
              </a:p>
              <a:p>
                <a:pPr lvl="2" eaLnBrk="1" hangingPunct="1">
                  <a:lnSpc>
                    <a:spcPct val="130000"/>
                  </a:lnSpc>
                  <a:buFont typeface="Wingdings" charset="2"/>
                  <a:buChar char="n"/>
                </a:pPr>
                <a:r>
                  <a:rPr lang="en-US" altLang="zh-CN" sz="2400" dirty="0" smtClean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:  </a:t>
                </a:r>
                <a:r>
                  <a:rPr lang="zh-CN" altLang="en-US" sz="2400" dirty="0" smtClean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日志密度，有</a:t>
                </a:r>
                <a:r>
                  <a:rPr lang="en-US" altLang="zh-CN" sz="2400" dirty="0" smtClean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3</a:t>
                </a:r>
                <a:r>
                  <a:rPr lang="zh-CN" altLang="en-US" sz="2400" dirty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种</a:t>
                </a:r>
                <a:r>
                  <a:rPr lang="zh-CN" altLang="en-US" sz="2400" dirty="0" smtClean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取值：</a:t>
                </a:r>
                <a:r>
                  <a:rPr lang="en-US" altLang="zh-CN" sz="2400" dirty="0" smtClean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s, m, l</a:t>
                </a:r>
              </a:p>
              <a:p>
                <a:pPr lvl="2" eaLnBrk="1" hangingPunct="1">
                  <a:lnSpc>
                    <a:spcPct val="130000"/>
                  </a:lnSpc>
                  <a:buFont typeface="Wingdings" charset="2"/>
                  <a:buChar char="n"/>
                </a:pPr>
                <a:r>
                  <a:rPr lang="en-US" altLang="zh-CN" sz="2400" dirty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:  </a:t>
                </a:r>
                <a:r>
                  <a:rPr lang="zh-CN" altLang="en-US" sz="2400" dirty="0" smtClean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好友密度，有</a:t>
                </a:r>
                <a:r>
                  <a:rPr lang="en-US" altLang="zh-CN" sz="2400" dirty="0" smtClean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3</a:t>
                </a:r>
                <a:r>
                  <a:rPr lang="zh-CN" altLang="en-US" sz="2400" dirty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种</a:t>
                </a:r>
                <a:r>
                  <a:rPr lang="zh-CN" altLang="en-US" sz="2400" dirty="0" smtClean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取</a:t>
                </a:r>
                <a:r>
                  <a:rPr lang="zh-CN" altLang="en-US" sz="2400" dirty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值：</a:t>
                </a:r>
                <a:r>
                  <a:rPr lang="en-US" altLang="zh-CN" sz="2400" dirty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s, m, l</a:t>
                </a:r>
              </a:p>
              <a:p>
                <a:pPr lvl="2" eaLnBrk="1" hangingPunct="1">
                  <a:lnSpc>
                    <a:spcPct val="130000"/>
                  </a:lnSpc>
                  <a:buFont typeface="Wingdings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  </m:t>
                        </m:r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：</a:t>
                </a:r>
                <a:r>
                  <a:rPr lang="zh-CN" altLang="en-US" sz="2400" dirty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是否使用真实</a:t>
                </a:r>
                <a:r>
                  <a:rPr lang="zh-CN" altLang="en-US" sz="2400" dirty="0" smtClean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头像，有</a:t>
                </a:r>
                <a:r>
                  <a:rPr lang="en-US" altLang="zh-CN" sz="2400" dirty="0" smtClean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2</a:t>
                </a:r>
                <a:r>
                  <a:rPr lang="zh-CN" altLang="en-US" sz="2400" dirty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种取值</a:t>
                </a:r>
                <a:r>
                  <a:rPr lang="zh-CN" altLang="en-US" sz="2400" dirty="0" smtClean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：</a:t>
                </a:r>
                <a:r>
                  <a:rPr lang="en-US" altLang="zh-CN" sz="2400" dirty="0" smtClean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yes</a:t>
                </a:r>
                <a:r>
                  <a:rPr lang="zh-CN" altLang="en-US" sz="2400" dirty="0" smtClean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，</a:t>
                </a:r>
                <a:r>
                  <a:rPr lang="en-US" altLang="zh-CN" sz="2400" dirty="0" smtClean="0">
                    <a:solidFill>
                      <a:srgbClr val="002060"/>
                    </a:solidFill>
                    <a:latin typeface="Times New Roman" charset="0"/>
                    <a:ea typeface="微软雅黑" charset="-122"/>
                  </a:rPr>
                  <a:t>no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例：</a:t>
            </a:r>
            <a:r>
              <a:rPr lang="zh-CN" altLang="en-US" dirty="0">
                <a:latin typeface="微软雅黑" charset="-122"/>
                <a:ea typeface="微软雅黑" charset="-122"/>
              </a:rPr>
              <a:t>社区账号的</a:t>
            </a:r>
            <a:r>
              <a:rPr lang="zh-CN" altLang="en-US" dirty="0" smtClean="0">
                <a:latin typeface="微软雅黑" charset="-122"/>
                <a:ea typeface="微软雅黑" charset="-122"/>
              </a:rPr>
              <a:t>真实性判断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296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例：</a:t>
            </a:r>
            <a:r>
              <a:rPr lang="zh-CN" altLang="en-US" dirty="0">
                <a:latin typeface="微软雅黑" charset="-122"/>
                <a:ea typeface="微软雅黑" charset="-122"/>
              </a:rPr>
              <a:t>社区账号的</a:t>
            </a:r>
            <a:r>
              <a:rPr lang="zh-CN" altLang="en-US" dirty="0" smtClean="0">
                <a:latin typeface="微软雅黑" charset="-122"/>
                <a:ea typeface="微软雅黑" charset="-122"/>
              </a:rPr>
              <a:t>真实性判断 </a:t>
            </a:r>
            <a:r>
              <a:rPr lang="en-US" altLang="zh-CN" dirty="0" smtClean="0">
                <a:latin typeface="微软雅黑" charset="-122"/>
                <a:ea typeface="微软雅黑" charset="-122"/>
              </a:rPr>
              <a:t>——</a:t>
            </a:r>
            <a:r>
              <a:rPr lang="zh-CN" altLang="en-US" dirty="0" smtClean="0">
                <a:latin typeface="微软雅黑" charset="-122"/>
                <a:ea typeface="微软雅黑" charset="-122"/>
              </a:rPr>
              <a:t> 模型训练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例：</a:t>
            </a:r>
            <a:r>
              <a:rPr kumimoji="1" lang="en-US" altLang="zh-CN" dirty="0" smtClean="0"/>
              <a:t>SNS</a:t>
            </a:r>
            <a:r>
              <a:rPr kumimoji="1" lang="zh-CN" altLang="en-US" dirty="0" smtClean="0"/>
              <a:t>账号真实性判断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464829"/>
              </p:ext>
            </p:extLst>
          </p:nvPr>
        </p:nvGraphicFramePr>
        <p:xfrm>
          <a:off x="171449" y="1147763"/>
          <a:ext cx="7219951" cy="3213522"/>
        </p:xfrm>
        <a:graphic>
          <a:graphicData uri="http://schemas.openxmlformats.org/drawingml/2006/table">
            <a:tbl>
              <a:tblPr firstRow="1" firstCol="1" lastRow="1" lastCol="1">
                <a:tableStyleId>{5C22544A-7EE6-4342-B048-85BDC9FD1C3A}</a:tableStyleId>
              </a:tblPr>
              <a:tblGrid>
                <a:gridCol w="1543051"/>
                <a:gridCol w="1428750"/>
                <a:gridCol w="2228850"/>
                <a:gridCol w="2019300"/>
              </a:tblGrid>
              <a:tr h="470322">
                <a:tc>
                  <a:txBody>
                    <a:bodyPr/>
                    <a:lstStyle/>
                    <a:p>
                      <a:pPr indent="254000" algn="ctr">
                        <a:spcAft>
                          <a:spcPts val="0"/>
                        </a:spcAft>
                      </a:pPr>
                      <a:r>
                        <a:rPr lang="zh-CN" sz="1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日志</a:t>
                      </a:r>
                      <a:r>
                        <a:rPr lang="zh-CN" sz="18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密度</a:t>
                      </a:r>
                      <a:endParaRPr lang="zh-CN" sz="18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好友</a:t>
                      </a:r>
                      <a:r>
                        <a:rPr lang="zh-CN" sz="18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密度</a:t>
                      </a:r>
                      <a:endParaRPr lang="zh-CN" sz="18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是否使用真实</a:t>
                      </a:r>
                      <a:r>
                        <a:rPr lang="zh-CN" sz="18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头像</a:t>
                      </a:r>
                      <a:endParaRPr lang="zh-CN" sz="18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账号是否</a:t>
                      </a:r>
                      <a:r>
                        <a:rPr lang="zh-CN" sz="18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真实</a:t>
                      </a:r>
                      <a:endParaRPr lang="zh-CN" sz="18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l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l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l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l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s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l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s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s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b="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625029" y="1150085"/>
                <a:ext cx="4566971" cy="860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1.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类先验：共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  <m:r>
                      <a:rPr kumimoji="1"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=10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个样本，其中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9405E"/>
                        </a:solidFill>
                        <a:latin typeface="Cambria Math" charset="0"/>
                      </a:rPr>
                      <m:t>	</m:t>
                    </m:r>
                    <m:r>
                      <a:rPr lang="en-US" altLang="zh-CN" sz="24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CN" sz="2400" i="1" dirty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9405E"/>
                        </a:solidFill>
                        <a:latin typeface="Cambria Math" charset="0"/>
                      </a:rPr>
                      <m:t>yes</m:t>
                    </m:r>
                    <m:r>
                      <a:rPr lang="en-US" altLang="zh-CN" sz="2400" i="1" dirty="0">
                        <a:solidFill>
                          <a:srgbClr val="09405E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的样本共有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yes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=7</m:t>
                    </m:r>
                  </m:oMath>
                </a14:m>
                <a:endParaRPr kumimoji="1"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029" y="1150085"/>
                <a:ext cx="4566971" cy="860172"/>
              </a:xfrm>
              <a:prstGeom prst="rect">
                <a:avLst/>
              </a:prstGeom>
              <a:blipFill rotWithShape="0">
                <a:blip r:embed="rId2"/>
                <a:stretch>
                  <a:fillRect l="-2136" t="-12766" r="-1335" b="-67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440891" y="2098044"/>
                <a:ext cx="4526432" cy="793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yes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yes</m:t>
                          </m:r>
                        </m:e>
                      </m:d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𝑦𝑒𝑠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𝑁</m:t>
                          </m:r>
                        </m:den>
                      </m:f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kumimoji="1"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891" y="2098044"/>
                <a:ext cx="4526432" cy="7938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542793" y="3018470"/>
                <a:ext cx="4877233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no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no</m:t>
                          </m:r>
                        </m:e>
                      </m:d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1−</m:t>
                      </m:r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yes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793" y="3018470"/>
                <a:ext cx="4877233" cy="477118"/>
              </a:xfrm>
              <a:prstGeom prst="rect">
                <a:avLst/>
              </a:prstGeom>
              <a:blipFill rotWithShape="0">
                <a:blip r:embed="rId4"/>
                <a:stretch>
                  <a:fillRect t="-8974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0" y="4620188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类条件：</a:t>
            </a:r>
            <a:endParaRPr kumimoji="1"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30237" y="5109923"/>
                <a:ext cx="6047809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当类别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	</m:t>
                    </m:r>
                    <m:r>
                      <a:rPr lang="en-US" altLang="zh-CN" sz="24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CN" sz="2400" i="1" dirty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9405E"/>
                        </a:solidFill>
                        <a:latin typeface="Cambria Math" charset="0"/>
                      </a:rPr>
                      <m:t>yes</m:t>
                    </m:r>
                    <m:r>
                      <a:rPr lang="en-US" altLang="zh-CN" sz="2400" i="1" dirty="0">
                        <a:solidFill>
                          <a:srgbClr val="09405E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时，共有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yes</m:t>
                        </m:r>
                      </m:sub>
                    </m:sSub>
                    <m:r>
                      <a:rPr kumimoji="1"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kumimoji="1" lang="en-US" altLang="zh-CN" sz="2400" b="0" i="1" smtClean="0">
                        <a:solidFill>
                          <a:srgbClr val="00B05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7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个样本，</a:t>
                </a:r>
                <a:endParaRPr kumimoji="1"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5109923"/>
                <a:ext cx="6047809" cy="495649"/>
              </a:xfrm>
              <a:prstGeom prst="rect">
                <a:avLst/>
              </a:prstGeom>
              <a:blipFill rotWithShape="0">
                <a:blip r:embed="rId5"/>
                <a:stretch>
                  <a:fillRect l="-1512" t="-93902" b="-1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404812" y="5599658"/>
                <a:ext cx="1043667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特征日志密度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有</a:t>
                </a:r>
                <a:r>
                  <a:rPr kumimoji="1"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3</a:t>
                </a:r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种取值：</a:t>
                </a:r>
                <a:r>
                  <a:rPr kumimoji="1"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s, l, </a:t>
                </a:r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m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，样本数分别为：</a:t>
                </a:r>
                <a:r>
                  <a:rPr kumimoji="1" lang="en-US" altLang="zh-CN" sz="2400" dirty="0" smtClean="0">
                    <a:solidFill>
                      <a:srgbClr val="7030A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3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3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，再加入平滑计数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</a:rPr>
                  <a:t>，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得到</a:t>
                </a:r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812" y="5599658"/>
                <a:ext cx="10436678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876" t="-5882" b="-16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830239" y="6002871"/>
                <a:ext cx="6672852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yes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1,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4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5</m:t>
                          </m:r>
                        </m:den>
                      </m:f>
                      <m:r>
                        <a:rPr lang="zh-CN" altLang="en-US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，</m:t>
                      </m:r>
                      <m:sSub>
                        <m:sSub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yes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5</m:t>
                          </m:r>
                        </m:den>
                      </m:f>
                      <m:r>
                        <a:rPr lang="zh-CN" altLang="en-US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，</m:t>
                      </m:r>
                      <m:sSub>
                        <m:sSub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yes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239" y="6002871"/>
                <a:ext cx="6672852" cy="79239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8057495" y="3592234"/>
                <a:ext cx="2184124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1−</m:t>
                      </m:r>
                      <m:f>
                        <m:f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kumimoji="1"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495" y="3592234"/>
                <a:ext cx="2184124" cy="7861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45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例：</a:t>
            </a:r>
            <a:r>
              <a:rPr lang="zh-CN" altLang="en-US" dirty="0">
                <a:latin typeface="微软雅黑" charset="-122"/>
                <a:ea typeface="微软雅黑" charset="-122"/>
              </a:rPr>
              <a:t>社区账号的</a:t>
            </a:r>
            <a:r>
              <a:rPr lang="zh-CN" altLang="en-US" dirty="0" smtClean="0">
                <a:latin typeface="微软雅黑" charset="-122"/>
                <a:ea typeface="微软雅黑" charset="-122"/>
              </a:rPr>
              <a:t>真实性判断 </a:t>
            </a:r>
            <a:r>
              <a:rPr lang="en-US" altLang="zh-CN" dirty="0" smtClean="0">
                <a:latin typeface="微软雅黑" charset="-122"/>
                <a:ea typeface="微软雅黑" charset="-122"/>
              </a:rPr>
              <a:t>——</a:t>
            </a:r>
            <a:r>
              <a:rPr lang="zh-CN" altLang="en-US" dirty="0" smtClean="0">
                <a:latin typeface="微软雅黑" charset="-122"/>
                <a:ea typeface="微软雅黑" charset="-122"/>
              </a:rPr>
              <a:t> </a:t>
            </a:r>
            <a:r>
              <a:rPr lang="zh-CN" altLang="en-US" dirty="0">
                <a:latin typeface="微软雅黑" charset="-122"/>
                <a:ea typeface="微软雅黑" charset="-122"/>
              </a:rPr>
              <a:t>模型训练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例：</a:t>
            </a:r>
            <a:r>
              <a:rPr kumimoji="1" lang="en-US" altLang="zh-CN" dirty="0" smtClean="0"/>
              <a:t>SNS</a:t>
            </a:r>
            <a:r>
              <a:rPr kumimoji="1" lang="zh-CN" altLang="en-US" dirty="0" smtClean="0"/>
              <a:t>账号真实性判断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71449" y="1147763"/>
          <a:ext cx="7219951" cy="3213522"/>
        </p:xfrm>
        <a:graphic>
          <a:graphicData uri="http://schemas.openxmlformats.org/drawingml/2006/table">
            <a:tbl>
              <a:tblPr firstRow="1" firstCol="1" lastRow="1" lastCol="1">
                <a:tableStyleId>{5C22544A-7EE6-4342-B048-85BDC9FD1C3A}</a:tableStyleId>
              </a:tblPr>
              <a:tblGrid>
                <a:gridCol w="1543051"/>
                <a:gridCol w="1428750"/>
                <a:gridCol w="2228850"/>
                <a:gridCol w="2019300"/>
              </a:tblGrid>
              <a:tr h="470322">
                <a:tc>
                  <a:txBody>
                    <a:bodyPr/>
                    <a:lstStyle/>
                    <a:p>
                      <a:pPr indent="254000" algn="ctr">
                        <a:spcAft>
                          <a:spcPts val="0"/>
                        </a:spcAft>
                      </a:pPr>
                      <a:r>
                        <a:rPr lang="zh-CN" sz="1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日志</a:t>
                      </a:r>
                      <a:r>
                        <a:rPr lang="zh-CN" sz="18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密度</a:t>
                      </a:r>
                      <a:endParaRPr lang="zh-CN" sz="18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好友</a:t>
                      </a:r>
                      <a:r>
                        <a:rPr lang="zh-CN" sz="18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密度</a:t>
                      </a:r>
                      <a:endParaRPr lang="zh-CN" sz="18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是否使用真实</a:t>
                      </a:r>
                      <a:r>
                        <a:rPr lang="zh-CN" sz="18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头像</a:t>
                      </a:r>
                      <a:endParaRPr lang="zh-CN" sz="18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账号是否</a:t>
                      </a:r>
                      <a:r>
                        <a:rPr lang="zh-CN" sz="18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真实</a:t>
                      </a:r>
                      <a:endParaRPr lang="zh-CN" sz="18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l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l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l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l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s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l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s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s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b="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625029" y="1150085"/>
            <a:ext cx="4566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类先验</a:t>
            </a:r>
            <a:endParaRPr kumimoji="1"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850188" y="1596398"/>
                <a:ext cx="3090398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yes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zh-CN" altLang="en-US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，</m:t>
                      </m:r>
                      <m:sSub>
                        <m:sSubPr>
                          <m:ctrlPr>
                            <a:rPr lang="zh-CN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no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kumimoji="1"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188" y="1596398"/>
                <a:ext cx="3090398" cy="7861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7625029" y="2585550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类条件：</a:t>
            </a:r>
            <a:endParaRPr kumimoji="1"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914592" y="3075285"/>
                <a:ext cx="41970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当类别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	</m:t>
                    </m:r>
                    <m:r>
                      <a:rPr lang="en-US" altLang="zh-CN" sz="24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CN" sz="2400" i="1" dirty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9405E"/>
                        </a:solidFill>
                        <a:latin typeface="Cambria Math" charset="0"/>
                      </a:rPr>
                      <m:t>yes</m:t>
                    </m:r>
                    <m:r>
                      <a:rPr lang="en-US" altLang="zh-CN" sz="2400" i="1" dirty="0">
                        <a:solidFill>
                          <a:srgbClr val="09405E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时，对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特征</a:t>
                </a:r>
                <a:endParaRPr kumimoji="1"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592" y="3075285"/>
                <a:ext cx="4197046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177" t="-101316" b="-1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404812" y="5599658"/>
                <a:ext cx="1043667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特征日志密度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有</a:t>
                </a:r>
                <a:r>
                  <a:rPr kumimoji="1"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3</a:t>
                </a:r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种取值：</a:t>
                </a:r>
                <a:r>
                  <a:rPr kumimoji="1"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s, l, </a:t>
                </a:r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m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，样本数分别为：</a:t>
                </a:r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2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0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，再加入平滑计数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</a:rPr>
                  <a:t>，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得到</a:t>
                </a:r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812" y="5599658"/>
                <a:ext cx="10436678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876" t="-5882" b="-16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830239" y="6002871"/>
                <a:ext cx="6390083" cy="792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no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1,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，</m:t>
                      </m:r>
                      <m:sSub>
                        <m:sSub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no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3</m:t>
                          </m:r>
                        </m:den>
                      </m:f>
                      <m:r>
                        <a:rPr lang="zh-CN" altLang="en-US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，</m:t>
                      </m:r>
                      <m:sSub>
                        <m:sSub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no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239" y="6002871"/>
                <a:ext cx="6390083" cy="7923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93993" y="5053995"/>
                <a:ext cx="53521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当类别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	</m:t>
                    </m:r>
                    <m:r>
                      <a:rPr lang="en-US" altLang="zh-CN" sz="24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CN" sz="2400" i="1" dirty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no</m:t>
                    </m:r>
                    <m:r>
                      <a:rPr lang="en-US" altLang="zh-CN" sz="2400" i="1" dirty="0">
                        <a:solidFill>
                          <a:srgbClr val="09405E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时，共有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no</m:t>
                        </m:r>
                      </m:sub>
                    </m:sSub>
                    <m:r>
                      <a:rPr kumimoji="1"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kumimoji="1"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3</m:t>
                    </m:r>
                  </m:oMath>
                </a14:m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个样本</a:t>
                </a: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93" y="5053995"/>
                <a:ext cx="5352106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1822" t="-101316" r="-1367" b="-1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126318" y="3706088"/>
                <a:ext cx="5065682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yes</m:t>
                          </m:r>
                          <m:r>
                            <a:rPr lang="en-US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1,</m:t>
                          </m:r>
                          <m:r>
                            <a:rPr lang="en-US" altLang="zh-CN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5</m:t>
                          </m:r>
                        </m:den>
                      </m:f>
                      <m:r>
                        <a:rPr lang="zh-CN" altLang="en-US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，</m:t>
                      </m:r>
                      <m:sSub>
                        <m:sSubPr>
                          <m:ctrlPr>
                            <a:rPr lang="zh-CN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yes</m:t>
                          </m:r>
                          <m:r>
                            <a:rPr lang="en-US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5</m:t>
                          </m:r>
                        </m:den>
                      </m:f>
                      <m:r>
                        <a:rPr lang="zh-CN" altLang="en-US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，</m:t>
                      </m:r>
                      <m:sSub>
                        <m:sSubPr>
                          <m:ctrlPr>
                            <a:rPr lang="zh-CN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yes</m:t>
                          </m:r>
                          <m:r>
                            <a:rPr lang="en-US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318" y="3706088"/>
                <a:ext cx="5065682" cy="61734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6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例：</a:t>
            </a:r>
            <a:r>
              <a:rPr lang="zh-CN" altLang="en-US" dirty="0">
                <a:latin typeface="微软雅黑" charset="-122"/>
                <a:ea typeface="微软雅黑" charset="-122"/>
              </a:rPr>
              <a:t>社区账号的</a:t>
            </a:r>
            <a:r>
              <a:rPr lang="zh-CN" altLang="en-US" dirty="0" smtClean="0">
                <a:latin typeface="微软雅黑" charset="-122"/>
                <a:ea typeface="微软雅黑" charset="-122"/>
              </a:rPr>
              <a:t>真实性判断 </a:t>
            </a:r>
            <a:r>
              <a:rPr lang="en-US" altLang="zh-CN" dirty="0">
                <a:latin typeface="微软雅黑" charset="-122"/>
                <a:ea typeface="微软雅黑" charset="-122"/>
              </a:rPr>
              <a:t>——</a:t>
            </a:r>
            <a:r>
              <a:rPr lang="zh-CN" altLang="en-US" dirty="0">
                <a:latin typeface="微软雅黑" charset="-122"/>
                <a:ea typeface="微软雅黑" charset="-122"/>
              </a:rPr>
              <a:t> 模型训练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例：</a:t>
            </a:r>
            <a:r>
              <a:rPr kumimoji="1" lang="en-US" altLang="zh-CN" dirty="0" smtClean="0"/>
              <a:t>SNS</a:t>
            </a:r>
            <a:r>
              <a:rPr kumimoji="1" lang="zh-CN" altLang="en-US" dirty="0" smtClean="0"/>
              <a:t>账号真实性判断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71449" y="1147763"/>
          <a:ext cx="7219951" cy="3213522"/>
        </p:xfrm>
        <a:graphic>
          <a:graphicData uri="http://schemas.openxmlformats.org/drawingml/2006/table">
            <a:tbl>
              <a:tblPr firstRow="1" firstCol="1" lastRow="1" lastCol="1">
                <a:tableStyleId>{5C22544A-7EE6-4342-B048-85BDC9FD1C3A}</a:tableStyleId>
              </a:tblPr>
              <a:tblGrid>
                <a:gridCol w="1543051"/>
                <a:gridCol w="1428750"/>
                <a:gridCol w="2228850"/>
                <a:gridCol w="2019300"/>
              </a:tblGrid>
              <a:tr h="470322">
                <a:tc>
                  <a:txBody>
                    <a:bodyPr/>
                    <a:lstStyle/>
                    <a:p>
                      <a:pPr indent="254000" algn="ctr">
                        <a:spcAft>
                          <a:spcPts val="0"/>
                        </a:spcAft>
                      </a:pPr>
                      <a:r>
                        <a:rPr lang="zh-CN" sz="1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日志</a:t>
                      </a:r>
                      <a:r>
                        <a:rPr lang="zh-CN" sz="18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密度</a:t>
                      </a:r>
                      <a:endParaRPr lang="zh-CN" sz="18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好友</a:t>
                      </a:r>
                      <a:r>
                        <a:rPr lang="zh-CN" sz="18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密度</a:t>
                      </a:r>
                      <a:endParaRPr lang="zh-CN" sz="18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是否使用真实</a:t>
                      </a:r>
                      <a:r>
                        <a:rPr lang="zh-CN" sz="18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头像</a:t>
                      </a:r>
                      <a:endParaRPr lang="zh-CN" sz="18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账号是否</a:t>
                      </a:r>
                      <a:r>
                        <a:rPr lang="zh-CN" sz="18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真实</a:t>
                      </a:r>
                      <a:endParaRPr lang="zh-CN" sz="18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l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l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l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l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s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l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m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s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s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>
                          <a:solidFill>
                            <a:srgbClr val="09405E"/>
                          </a:solidFill>
                          <a:effectLst/>
                        </a:rPr>
                        <a:t>s</a:t>
                      </a:r>
                      <a:endParaRPr lang="zh-CN" sz="1800" kern="90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0" kern="900" dirty="0">
                          <a:solidFill>
                            <a:srgbClr val="09405E"/>
                          </a:solidFill>
                          <a:effectLst/>
                        </a:rPr>
                        <a:t>yes</a:t>
                      </a:r>
                      <a:endParaRPr lang="zh-CN" sz="1800" b="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900" dirty="0">
                          <a:solidFill>
                            <a:srgbClr val="09405E"/>
                          </a:solidFill>
                          <a:effectLst/>
                        </a:rPr>
                        <a:t>no</a:t>
                      </a:r>
                      <a:endParaRPr lang="zh-CN" sz="1800" kern="900" dirty="0">
                        <a:solidFill>
                          <a:srgbClr val="09405E"/>
                        </a:solidFill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625029" y="1150085"/>
            <a:ext cx="4566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类先验分布的参数</a:t>
            </a:r>
            <a:endParaRPr kumimoji="1" lang="zh-CN" altLang="en-US" sz="20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850188" y="1596398"/>
                <a:ext cx="2613151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yes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zh-CN" altLang="en-US" sz="20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，</m:t>
                      </m:r>
                      <m:sSub>
                        <m:sSubPr>
                          <m:ctrlPr>
                            <a:rPr lang="zh-CN" altLang="zh-CN" sz="20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no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188" y="1596398"/>
                <a:ext cx="2613151" cy="67056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7653146" y="2374670"/>
            <a:ext cx="2781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类条件分布的参数：</a:t>
            </a:r>
            <a:endParaRPr kumimoji="1" lang="zh-CN" altLang="en-US" sz="20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164376" y="2844172"/>
                <a:ext cx="34451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当类别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	</m:t>
                    </m:r>
                    <m:r>
                      <a:rPr lang="en-US" altLang="zh-CN" sz="20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CN" sz="2000" i="1" dirty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dirty="0">
                        <a:solidFill>
                          <a:srgbClr val="09405E"/>
                        </a:solidFill>
                        <a:latin typeface="Cambria Math" charset="0"/>
                      </a:rPr>
                      <m:t>yes</m:t>
                    </m:r>
                    <m:r>
                      <a:rPr lang="en-US" altLang="zh-CN" sz="2000" i="1" dirty="0">
                        <a:solidFill>
                          <a:srgbClr val="09405E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时，对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特征</a:t>
                </a:r>
                <a:endParaRPr kumimoji="1" lang="zh-CN" altLang="en-US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376" y="2844172"/>
                <a:ext cx="3445110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1770" t="-100000" r="-2301" b="-1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165929" y="4254541"/>
                <a:ext cx="4442242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no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1,</m:t>
                          </m:r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0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，</m:t>
                      </m:r>
                      <m:sSub>
                        <m:sSub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no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3</m:t>
                          </m:r>
                        </m:den>
                      </m:f>
                      <m:r>
                        <a:rPr lang="zh-CN" altLang="en-US" sz="20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，</m:t>
                      </m:r>
                      <m:sSub>
                        <m:sSub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no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929" y="4254541"/>
                <a:ext cx="4442242" cy="67056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164376" y="3224942"/>
                <a:ext cx="4677114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yes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1,</m:t>
                          </m:r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5</m:t>
                          </m:r>
                        </m:den>
                      </m:f>
                      <m:r>
                        <a:rPr lang="zh-CN" altLang="en-US" sz="20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，</m:t>
                      </m:r>
                      <m:sSub>
                        <m:sSub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yes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5</m:t>
                          </m:r>
                        </m:den>
                      </m:f>
                      <m:r>
                        <a:rPr lang="zh-CN" altLang="en-US" sz="20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，</m:t>
                      </m:r>
                      <m:sSub>
                        <m:sSub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yes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376" y="3224942"/>
                <a:ext cx="4677114" cy="6705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150444" y="3910285"/>
                <a:ext cx="33128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当类别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	</m:t>
                    </m:r>
                    <m:r>
                      <a:rPr lang="en-US" altLang="zh-CN" sz="20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CN" sz="2000" i="1" dirty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no</m:t>
                    </m:r>
                  </m:oMath>
                </a14:m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时，对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特征</a:t>
                </a:r>
                <a:endParaRPr kumimoji="1" lang="zh-CN" altLang="en-US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444" y="3910285"/>
                <a:ext cx="3312895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2026" t="-96970" r="-2026" b="-1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81941" y="4677939"/>
                <a:ext cx="35160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当类别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	</m:t>
                    </m:r>
                    <m:r>
                      <a:rPr lang="en-US" altLang="zh-CN" sz="20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CN" sz="2000" i="1" dirty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dirty="0">
                        <a:solidFill>
                          <a:srgbClr val="09405E"/>
                        </a:solidFill>
                        <a:latin typeface="Cambria Math" charset="0"/>
                      </a:rPr>
                      <m:t>yes</m:t>
                    </m:r>
                    <m:r>
                      <a:rPr lang="en-US" altLang="zh-CN" sz="2000" i="1" dirty="0">
                        <a:solidFill>
                          <a:srgbClr val="09405E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时，对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特征</a:t>
                </a:r>
                <a:endParaRPr kumimoji="1" lang="zh-CN" altLang="en-US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41" y="4677939"/>
                <a:ext cx="3516091" cy="400110"/>
              </a:xfrm>
              <a:prstGeom prst="rect">
                <a:avLst/>
              </a:prstGeom>
              <a:blipFill rotWithShape="0">
                <a:blip r:embed="rId7"/>
                <a:stretch>
                  <a:fillRect l="-1906" t="-96970" r="-173" b="-1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83494" y="6179364"/>
                <a:ext cx="4442242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no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2,</m:t>
                          </m:r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3</m:t>
                          </m:r>
                        </m:den>
                      </m:f>
                      <m:r>
                        <a:rPr lang="zh-CN" altLang="en-US" sz="20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，</m:t>
                      </m:r>
                      <m:sSub>
                        <m:sSub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no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lang="zh-CN" altLang="en-US" sz="20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，</m:t>
                      </m:r>
                      <m:sSub>
                        <m:sSub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no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94" y="6179364"/>
                <a:ext cx="4442242" cy="67056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81941" y="5078049"/>
                <a:ext cx="4819781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yes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2,</m:t>
                          </m:r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5</m:t>
                          </m:r>
                        </m:den>
                      </m:f>
                      <m:r>
                        <a:rPr lang="zh-CN" altLang="en-US" sz="20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，</m:t>
                      </m:r>
                      <m:sSub>
                        <m:sSub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yes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zh-CN" altLang="en-US" sz="20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，</m:t>
                      </m:r>
                      <m:sSub>
                        <m:sSub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yes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m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41" y="5078049"/>
                <a:ext cx="4819781" cy="67056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181941" y="5869178"/>
                <a:ext cx="3383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当类别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	</m:t>
                    </m:r>
                    <m:r>
                      <a:rPr lang="en-US" altLang="zh-CN" sz="20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CN" sz="2000" i="1" dirty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no</m:t>
                    </m:r>
                  </m:oMath>
                </a14:m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时，对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特征</a:t>
                </a:r>
                <a:endParaRPr kumimoji="1" lang="zh-CN" altLang="en-US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41" y="5869178"/>
                <a:ext cx="3383875" cy="400110"/>
              </a:xfrm>
              <a:prstGeom prst="rect">
                <a:avLst/>
              </a:prstGeom>
              <a:blipFill rotWithShape="0">
                <a:blip r:embed="rId10"/>
                <a:stretch>
                  <a:fillRect l="-1982" t="-100000" b="-1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7058502" y="5033988"/>
                <a:ext cx="35160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当类别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	</m:t>
                    </m:r>
                    <m:r>
                      <a:rPr lang="en-US" altLang="zh-CN" sz="20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CN" sz="2000" i="1" dirty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dirty="0">
                        <a:solidFill>
                          <a:srgbClr val="09405E"/>
                        </a:solidFill>
                        <a:latin typeface="Cambria Math" charset="0"/>
                      </a:rPr>
                      <m:t>yes</m:t>
                    </m:r>
                    <m:r>
                      <a:rPr lang="en-US" altLang="zh-CN" sz="2000" i="1" dirty="0">
                        <a:solidFill>
                          <a:srgbClr val="09405E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时，对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特征</a:t>
                </a:r>
                <a:endParaRPr kumimoji="1" lang="zh-CN" altLang="en-US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502" y="5033988"/>
                <a:ext cx="3516091" cy="400110"/>
              </a:xfrm>
              <a:prstGeom prst="rect">
                <a:avLst/>
              </a:prstGeom>
              <a:blipFill rotWithShape="0">
                <a:blip r:embed="rId11"/>
                <a:stretch>
                  <a:fillRect l="-1906" t="-100000" r="-173" b="-1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7047463" y="6222601"/>
                <a:ext cx="3356688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no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3,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no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5</m:t>
                          </m:r>
                        </m:den>
                      </m:f>
                      <m:r>
                        <a:rPr lang="zh-CN" altLang="en-US" sz="20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，</m:t>
                      </m:r>
                      <m:sSub>
                        <m:sSub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no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yes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463" y="6222601"/>
                <a:ext cx="3356688" cy="67056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7047463" y="5322174"/>
                <a:ext cx="3505960" cy="670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yes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3,</m:t>
                          </m:r>
                          <m:r>
                            <m:rPr>
                              <m:sty m:val="p"/>
                            </m:rPr>
                            <a:rPr lang="en-US" altLang="zh-CN" sz="20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no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9</m:t>
                          </m:r>
                        </m:den>
                      </m:f>
                      <m:r>
                        <a:rPr lang="zh-CN" altLang="en-US" sz="20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，</m:t>
                      </m:r>
                      <m:sSub>
                        <m:sSub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0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yes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yes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463" y="5322174"/>
                <a:ext cx="3505960" cy="67056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7124609" y="5948162"/>
                <a:ext cx="33838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当类别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	</m:t>
                    </m:r>
                    <m:r>
                      <a:rPr lang="en-US" altLang="zh-CN" sz="20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CN" sz="2000" i="1" dirty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𝑛𝑜</m:t>
                    </m:r>
                  </m:oMath>
                </a14:m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时，对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微软雅黑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特征</a:t>
                </a:r>
                <a:endParaRPr kumimoji="1" lang="zh-CN" altLang="en-US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609" y="5948162"/>
                <a:ext cx="3383875" cy="400110"/>
              </a:xfrm>
              <a:prstGeom prst="rect">
                <a:avLst/>
              </a:prstGeom>
              <a:blipFill rotWithShape="0">
                <a:blip r:embed="rId14"/>
                <a:stretch>
                  <a:fillRect l="-1982" t="-100000" r="-360" b="-1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 bwMode="auto">
          <a:xfrm>
            <a:off x="7653147" y="1131500"/>
            <a:ext cx="3042068" cy="1188080"/>
          </a:xfrm>
          <a:prstGeom prst="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048993" y="2786503"/>
            <a:ext cx="5143007" cy="2125200"/>
          </a:xfrm>
          <a:prstGeom prst="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160286" y="4621431"/>
            <a:ext cx="5138663" cy="2210322"/>
          </a:xfrm>
          <a:prstGeom prst="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7047463" y="4999930"/>
            <a:ext cx="5144537" cy="1875310"/>
          </a:xfrm>
          <a:prstGeom prst="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4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例：</a:t>
            </a:r>
            <a:r>
              <a:rPr lang="zh-CN" altLang="en-US" dirty="0">
                <a:latin typeface="微软雅黑" charset="-122"/>
                <a:ea typeface="微软雅黑" charset="-122"/>
              </a:rPr>
              <a:t>社区账号的真实性</a:t>
            </a:r>
            <a:r>
              <a:rPr lang="zh-CN" altLang="en-US" dirty="0" smtClean="0">
                <a:latin typeface="微软雅黑" charset="-122"/>
                <a:ea typeface="微软雅黑" charset="-122"/>
              </a:rPr>
              <a:t>判断 </a:t>
            </a:r>
            <a:r>
              <a:rPr lang="en-US" altLang="zh-CN" dirty="0" smtClean="0">
                <a:latin typeface="微软雅黑" charset="-122"/>
                <a:ea typeface="微软雅黑" charset="-122"/>
              </a:rPr>
              <a:t>——</a:t>
            </a:r>
            <a:r>
              <a:rPr lang="zh-CN" altLang="en-US" dirty="0" smtClean="0">
                <a:latin typeface="微软雅黑" charset="-122"/>
                <a:ea typeface="微软雅黑" charset="-122"/>
              </a:rPr>
              <a:t> 测试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 smtClean="0"/>
              <a:t>模型训练好后，对新的用户</a:t>
            </a:r>
            <a:endParaRPr lang="en-US" altLang="zh-CN" sz="2400" dirty="0" smtClean="0"/>
          </a:p>
          <a:p>
            <a:pPr lvl="1"/>
            <a:r>
              <a:rPr lang="zh-CN" altLang="en-US" dirty="0" smtClean="0"/>
              <a:t> </a:t>
            </a:r>
            <a:r>
              <a:rPr lang="zh-CN" altLang="zh-CN" dirty="0" smtClean="0"/>
              <a:t>日志</a:t>
            </a:r>
            <a:r>
              <a:rPr lang="zh-CN" altLang="zh-CN" dirty="0"/>
              <a:t>密度为</a:t>
            </a:r>
            <a:r>
              <a:rPr lang="en-US" altLang="zh-CN" dirty="0"/>
              <a:t>m</a:t>
            </a:r>
            <a:r>
              <a:rPr lang="zh-CN" altLang="zh-CN" dirty="0"/>
              <a:t>，好友密度为</a:t>
            </a:r>
            <a:r>
              <a:rPr lang="en-US" altLang="zh-CN" dirty="0"/>
              <a:t>m</a:t>
            </a:r>
            <a:r>
              <a:rPr lang="zh-CN" altLang="zh-CN" dirty="0"/>
              <a:t>，使用真实</a:t>
            </a:r>
            <a:r>
              <a:rPr lang="zh-CN" altLang="zh-CN" dirty="0" smtClean="0"/>
              <a:t>头像</a:t>
            </a:r>
            <a:endParaRPr lang="en-US" altLang="zh-CN" dirty="0" smtClean="0"/>
          </a:p>
          <a:p>
            <a:pPr lvl="1"/>
            <a:endParaRPr kumimoji="1" lang="en-US" altLang="zh-CN" sz="1000" dirty="0"/>
          </a:p>
          <a:p>
            <a:r>
              <a:rPr kumimoji="1" lang="zh-CN" altLang="en-US" sz="2400" dirty="0" smtClean="0"/>
              <a:t>判断该用户的社区帐号是否真实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88384" y="2657304"/>
                <a:ext cx="51568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yes</m:t>
                          </m:r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yes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384" y="2657304"/>
                <a:ext cx="5156861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36525" y="3118969"/>
                <a:ext cx="1088758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∝</m:t>
                      </m:r>
                      <m:r>
                        <a:rPr lang="zh-CN" altLang="en-US" sz="24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yes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yes</m:t>
                          </m:r>
                        </m:e>
                      </m:d>
                      <m:r>
                        <a:rPr lang="zh-CN" altLang="en-US" sz="240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zh-CN" altLang="en-US" sz="24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yes</m:t>
                          </m:r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yes</m:t>
                          </m:r>
                        </m:e>
                      </m:d>
                      <m:r>
                        <a:rPr lang="zh-CN" altLang="en-US" sz="240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zh-CN" altLang="en-US" sz="24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yes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25" y="3118969"/>
                <a:ext cx="10887589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5333" b="-1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63384" y="3454688"/>
                <a:ext cx="7924284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yes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,1,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m</m:t>
                          </m:r>
                        </m:sub>
                      </m:sSub>
                      <m:r>
                        <a:rPr lang="zh-CN" altLang="en-US" sz="240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yes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m</m:t>
                          </m:r>
                        </m:sub>
                      </m:sSub>
                      <m:r>
                        <a:rPr lang="zh-CN" altLang="en-US" sz="240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yes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yes</m:t>
                          </m:r>
                        </m:sub>
                      </m:sSub>
                      <m:r>
                        <a:rPr lang="zh-CN" altLang="en-US" sz="240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yes</m:t>
                          </m:r>
                        </m:sub>
                      </m:sSub>
                      <m:r>
                        <a:rPr lang="zh-CN" altLang="en-US" sz="240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5</m:t>
                          </m:r>
                        </m:den>
                      </m:f>
                      <m:r>
                        <a:rPr lang="zh-CN" altLang="en-US" sz="240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40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5</m:t>
                          </m:r>
                        </m:num>
                        <m:den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9</m:t>
                          </m:r>
                        </m:den>
                      </m:f>
                      <m:r>
                        <a:rPr lang="zh-CN" altLang="en-US" sz="240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7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zh-CN" altLang="en-US" sz="240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7</m:t>
                          </m:r>
                        </m:num>
                        <m:den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90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84" y="3454688"/>
                <a:ext cx="7924284" cy="7936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64927" y="4446699"/>
                <a:ext cx="50657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no</m:t>
                          </m:r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yes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27" y="4446699"/>
                <a:ext cx="5065746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-340659" y="4908364"/>
                <a:ext cx="1088758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∝</m:t>
                      </m:r>
                      <m:r>
                        <a:rPr lang="zh-CN" altLang="en-US" sz="24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no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400" b="0" i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no</m:t>
                          </m:r>
                        </m:e>
                      </m:d>
                      <m:r>
                        <a:rPr lang="zh-CN" altLang="en-US" sz="240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zh-CN" altLang="en-US" sz="24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yes</m:t>
                          </m:r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no</m:t>
                          </m:r>
                        </m:e>
                      </m:d>
                      <m:r>
                        <a:rPr lang="zh-CN" altLang="en-US" sz="240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zh-CN" altLang="en-US" sz="24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no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0659" y="4908364"/>
                <a:ext cx="10887589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102632" b="-1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42198" y="5304935"/>
                <a:ext cx="7741543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no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,1,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m</m:t>
                          </m:r>
                        </m:sub>
                      </m:sSub>
                      <m:r>
                        <a:rPr lang="zh-CN" altLang="en-US" sz="240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no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m</m:t>
                          </m:r>
                        </m:sub>
                      </m:sSub>
                      <m:r>
                        <a:rPr lang="zh-CN" altLang="en-US" sz="240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no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yes</m:t>
                          </m:r>
                        </m:sub>
                      </m:sSub>
                      <m:r>
                        <a:rPr lang="zh-CN" altLang="en-US" sz="240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no</m:t>
                          </m:r>
                        </m:sub>
                      </m:sSub>
                      <m:r>
                        <a:rPr lang="zh-CN" altLang="en-US" sz="240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400" i="1"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zh-CN" altLang="zh-CN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altLang="zh-CN" sz="2400" i="1"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zh-CN" altLang="zh-CN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charset="0"/>
                            </a:rPr>
                            <m:t>5</m:t>
                          </m:r>
                        </m:den>
                      </m:f>
                      <m:r>
                        <a:rPr lang="zh-CN" altLang="en-US" sz="240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zh-CN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zh-CN" altLang="en-US" sz="240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10</m:t>
                          </m:r>
                          <m:r>
                            <a:rPr lang="zh-CN" altLang="en-US" sz="240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98" y="5304935"/>
                <a:ext cx="7741543" cy="7861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0" y="6290499"/>
                <a:ext cx="1043645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zh-CN" altLang="en-US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yes</m:t>
                          </m:r>
                          <m:r>
                            <a:rPr lang="zh-CN" altLang="en-US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a:rPr lang="zh-CN" altLang="en-US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a:rPr lang="zh-CN" altLang="en-US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yes</m:t>
                          </m:r>
                        </m:e>
                      </m:d>
                      <m:r>
                        <a:rPr lang="zh-CN" altLang="en-US" sz="2400" i="0">
                          <a:solidFill>
                            <a:srgbClr val="002060"/>
                          </a:solidFill>
                          <a:latin typeface="Cambria Math" charset="0"/>
                        </a:rPr>
                        <m:t>&gt;</m:t>
                      </m:r>
                      <m:r>
                        <a:rPr lang="zh-CN" altLang="en-US" sz="24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zh-CN" altLang="en-US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no</m:t>
                          </m:r>
                          <m:r>
                            <a:rPr lang="zh-CN" altLang="en-US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a:rPr lang="zh-CN" altLang="en-US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a:rPr lang="zh-CN" altLang="en-US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yes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90499"/>
                <a:ext cx="10436457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0436457" y="6299364"/>
            <a:ext cx="1808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kern="100" spc="-1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zh-CN" sz="2400" kern="100" spc="-1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真实账号</a:t>
            </a:r>
            <a:r>
              <a:rPr lang="zh-CN" altLang="zh-CN" sz="240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240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819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Calibri" panose="020F0502020204030204" pitchFamily="34" charset="0"/>
              </a:rPr>
              <a:t>朴素贝叶</a:t>
            </a:r>
            <a:r>
              <a:rPr lang="zh-CN" altLang="en-US" dirty="0" smtClean="0">
                <a:latin typeface="Calibri" panose="020F0502020204030204" pitchFamily="34" charset="0"/>
              </a:rPr>
              <a:t>斯模型训练：</a:t>
            </a:r>
            <a:r>
              <a:rPr lang="zh-CN" altLang="zh-CN" dirty="0" smtClean="0">
                <a:effectLst/>
                <a:latin typeface="Times New Roman" panose="02020603050405020304" pitchFamily="18" charset="0"/>
              </a:rPr>
              <a:t>参数估计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Rectangle 3"/>
              <p:cNvSpPr>
                <a:spLocks noGrp="1" noChangeArrowheads="1"/>
              </p:cNvSpPr>
              <p:nvPr>
                <p:ph sz="quarter" idx="10"/>
              </p:nvPr>
            </p:nvSpPr>
            <p:spPr>
              <a:xfrm>
                <a:off x="630237" y="1147763"/>
                <a:ext cx="11292822" cy="5237271"/>
              </a:xfrm>
            </p:spPr>
            <p:txBody>
              <a:bodyPr>
                <a:noAutofit/>
              </a:bodyPr>
              <a:lstStyle/>
              <a:p>
                <a:pPr eaLnBrk="1" hangingPunct="1"/>
                <a:r>
                  <a:rPr lang="zh-CN" altLang="en-US" dirty="0" smtClean="0">
                    <a:latin typeface="Calibri" panose="020F0502020204030204" pitchFamily="34" charset="0"/>
                  </a:rPr>
                  <a:t>朴素贝叶斯模型的训练过程就是估计模型的参数</a:t>
                </a:r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:pPr lvl="1" eaLnBrk="1" hangingPunct="1"/>
                <a:endParaRPr lang="en-US" altLang="zh-CN" sz="1000" dirty="0" smtClean="0">
                  <a:latin typeface="Calibri" panose="020F0502020204030204" pitchFamily="34" charset="0"/>
                </a:endParaRPr>
              </a:p>
              <a:p>
                <a:pPr eaLnBrk="1" hangingPunct="1"/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 类先验分布的</a:t>
                </a:r>
                <a:r>
                  <a:rPr lang="zh-CN" altLang="zh-CN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极</a:t>
                </a:r>
                <a:r>
                  <a:rPr lang="zh-CN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大似然</a:t>
                </a:r>
                <a:r>
                  <a:rPr lang="zh-CN" altLang="zh-CN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估计</a:t>
                </a:r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和</a:t>
                </a:r>
                <a:r>
                  <a:rPr lang="zh-CN" altLang="zh-CN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贝</a:t>
                </a:r>
                <a:r>
                  <a:rPr lang="zh-CN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叶</a:t>
                </a:r>
                <a:r>
                  <a:rPr lang="zh-CN" altLang="zh-CN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斯</a:t>
                </a:r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估计：</a:t>
                </a:r>
                <a:endParaRPr lang="en-US" altLang="zh-CN" dirty="0" smtClean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</a:endParaRPr>
              </a:p>
              <a:p>
                <a:pPr lvl="1" eaLnBrk="1" hangingPunct="1"/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两类分类：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CN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Bernoulli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CN" i="1" dirty="0" smtClean="0">
                  <a:solidFill>
                    <a:schemeClr val="bg1">
                      <a:lumMod val="6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 eaLnBrk="1" hangingPunct="1"/>
                <a:r>
                  <a:rPr lang="zh-CN" altLang="en-US" b="0" dirty="0" smtClean="0">
                    <a:solidFill>
                      <a:schemeClr val="bg1">
                        <a:lumMod val="65000"/>
                      </a:schemeClr>
                    </a:solidFill>
                  </a:rPr>
                  <a:t> 多类分类：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CN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Multi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noulli</m:t>
                    </m:r>
                    <m:r>
                      <a:rPr lang="en-US" altLang="zh-CN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</a:endParaRPr>
              </a:p>
              <a:p>
                <a:pPr lvl="1" eaLnBrk="1" hangingPunct="1"/>
                <a:endParaRPr lang="en-US" altLang="zh-CN" sz="1000" dirty="0" smtClean="0">
                  <a:latin typeface="Calibri" panose="020F0502020204030204" pitchFamily="34" charset="0"/>
                </a:endParaRPr>
              </a:p>
              <a:p>
                <a:pPr eaLnBrk="1" hangingPunct="1"/>
                <a:r>
                  <a:rPr lang="zh-CN" altLang="en-US" dirty="0" smtClean="0">
                    <a:solidFill>
                      <a:srgbClr val="09405E"/>
                    </a:solidFill>
                    <a:latin typeface="Calibri" panose="020F0502020204030204" pitchFamily="34" charset="0"/>
                  </a:rPr>
                  <a:t> 类条件分布 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𝑌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:pPr lvl="1" eaLnBrk="1" hangingPunct="1"/>
                <a:r>
                  <a:rPr lang="zh-CN" altLang="en-US" dirty="0" smtClean="0">
                    <a:latin typeface="Calibri" panose="020F0502020204030204" pitchFamily="34" charset="0"/>
                  </a:rPr>
                  <a:t> 对</a:t>
                </a:r>
                <a:r>
                  <a:rPr lang="zh-CN" altLang="en-US" dirty="0">
                    <a:latin typeface="Calibri" panose="020F0502020204030204" pitchFamily="34" charset="0"/>
                  </a:rPr>
                  <a:t>每个类别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𝑐</m:t>
                    </m:r>
                  </m:oMath>
                </a14:m>
                <a:r>
                  <a:rPr lang="zh-CN" altLang="en-US" dirty="0" smtClean="0">
                    <a:latin typeface="Calibri" panose="020F0502020204030204" pitchFamily="34" charset="0"/>
                  </a:rPr>
                  <a:t>的每维特征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Calibri" panose="020F0502020204030204" pitchFamily="34" charset="0"/>
                  </a:rPr>
                  <a:t>分别</a:t>
                </a:r>
                <a:r>
                  <a:rPr lang="zh-CN" altLang="en-US" dirty="0">
                    <a:latin typeface="Calibri" panose="020F0502020204030204" pitchFamily="34" charset="0"/>
                  </a:rPr>
                  <a:t>估计参数，与类先</a:t>
                </a:r>
                <a:r>
                  <a:rPr lang="zh-CN" altLang="en-US" dirty="0" smtClean="0">
                    <a:latin typeface="Calibri" panose="020F0502020204030204" pitchFamily="34" charset="0"/>
                  </a:rPr>
                  <a:t>验分布的参数和其他类别、其他维特征分布的</a:t>
                </a:r>
                <a:r>
                  <a:rPr lang="zh-CN" altLang="en-US" dirty="0">
                    <a:latin typeface="Calibri" panose="020F0502020204030204" pitchFamily="34" charset="0"/>
                  </a:rPr>
                  <a:t>参数</a:t>
                </a:r>
                <a:r>
                  <a:rPr lang="zh-CN" altLang="en-US" dirty="0" smtClean="0">
                    <a:latin typeface="Calibri" panose="020F0502020204030204" pitchFamily="34" charset="0"/>
                  </a:rPr>
                  <a:t>无关：将属于第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𝑐</m:t>
                    </m:r>
                  </m:oMath>
                </a14:m>
                <a:r>
                  <a:rPr lang="zh-CN" altLang="en-US" dirty="0" smtClean="0">
                    <a:latin typeface="Calibri" panose="020F0502020204030204" pitchFamily="34" charset="0"/>
                  </a:rPr>
                  <a:t>类的样本的第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zh-CN" altLang="en-US" dirty="0" smtClean="0">
                    <a:latin typeface="Calibri" panose="020F0502020204030204" pitchFamily="34" charset="0"/>
                  </a:rPr>
                  <a:t>维特征挑出来即可</a:t>
                </a:r>
                <a:endParaRPr lang="en-US" altLang="zh-CN" dirty="0">
                  <a:latin typeface="Calibri" panose="020F0502020204030204" pitchFamily="34" charset="0"/>
                </a:endParaRPr>
              </a:p>
              <a:p>
                <a:pPr lvl="1" eaLnBrk="1" hangingPunct="1"/>
                <a:r>
                  <a:rPr lang="zh-CN" altLang="en-US" dirty="0">
                    <a:latin typeface="Calibri" panose="020F0502020204030204" pitchFamily="34" charset="0"/>
                  </a:rPr>
                  <a:t> 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libri" panose="020F0502020204030204" pitchFamily="34" charset="0"/>
                  </a:rPr>
                  <a:t>的类型和取值范围，常用的概率分布包括</a:t>
                </a:r>
                <a:endParaRPr lang="en-US" altLang="zh-CN" dirty="0">
                  <a:latin typeface="Calibri" panose="020F0502020204030204" pitchFamily="34" charset="0"/>
                </a:endParaRPr>
              </a:p>
              <a:p>
                <a:pPr marL="1257300" lvl="2" indent="-342900" eaLnBrk="1" hangingPunct="1">
                  <a:buSzPct val="80000"/>
                  <a:buFont typeface="Arial" charset="0"/>
                  <a:buChar char="•"/>
                </a:pPr>
                <a:r>
                  <a:rPr lang="zh-CN" altLang="en-US" sz="2400" kern="1200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二值：贝努利分布</a:t>
                </a:r>
                <a:endParaRPr lang="en-US" altLang="zh-CN" sz="2400" kern="12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1257300" lvl="2" indent="-342900" eaLnBrk="1" hangingPunct="1">
                  <a:buSzPct val="80000"/>
                  <a:buFont typeface="Arial" charset="0"/>
                  <a:buChar char="•"/>
                </a:pPr>
                <a:r>
                  <a:rPr lang="zh-CN" altLang="en-US" sz="2400" kern="1200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多个离散值：</a:t>
                </a:r>
                <a:r>
                  <a:rPr lang="en-US" altLang="zh-CN" sz="2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Multi</m:t>
                    </m:r>
                    <m:r>
                      <m:rPr>
                        <m:sty m:val="p"/>
                      </m:rPr>
                      <a:rPr lang="en-US" altLang="zh-CN" sz="2400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noulli</m:t>
                    </m:r>
                  </m:oMath>
                </a14:m>
                <a:r>
                  <a:rPr lang="zh-CN" altLang="en-US" sz="2400" kern="1200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分布（类别分布）</a:t>
                </a:r>
                <a:endParaRPr lang="en-US" altLang="zh-CN" sz="2400" kern="12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1257300" lvl="2" indent="-342900" eaLnBrk="1" hangingPunct="1">
                  <a:buSzPct val="80000"/>
                  <a:buFont typeface="Arial" charset="0"/>
                  <a:buChar char="•"/>
                </a:pPr>
                <a:r>
                  <a:rPr lang="zh-CN" altLang="en-US" sz="2400" kern="1200" dirty="0">
                    <a:solidFill>
                      <a:srgbClr val="09405E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计数：多项分布</a:t>
                </a:r>
                <a:endParaRPr lang="en-US" altLang="zh-CN" sz="2400" kern="1200" dirty="0">
                  <a:solidFill>
                    <a:srgbClr val="09405E"/>
                  </a:solidFill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1257300" lvl="2" indent="-342900" eaLnBrk="1" hangingPunct="1">
                  <a:buSzPct val="80000"/>
                  <a:buFont typeface="Arial" charset="0"/>
                  <a:buChar char="•"/>
                </a:pPr>
                <a:r>
                  <a:rPr lang="zh-CN" altLang="en-US" sz="2400" kern="1200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连续值：高斯</a:t>
                </a:r>
                <a:r>
                  <a:rPr lang="zh-CN" altLang="en-US" sz="2400" kern="1200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分布</a:t>
                </a:r>
                <a:endParaRPr lang="en-US" altLang="zh-CN" dirty="0" smtClean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292822" cy="5237271"/>
              </a:xfrm>
              <a:blipFill rotWithShape="0">
                <a:blip r:embed="rId3"/>
                <a:stretch>
                  <a:fillRect l="-917" t="-2095" b="-6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49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NBC ——</a:t>
            </a:r>
            <a:r>
              <a:rPr kumimoji="1" lang="zh-CN" altLang="en-US" dirty="0" smtClean="0"/>
              <a:t>  多</a:t>
            </a:r>
            <a:r>
              <a:rPr kumimoji="1" lang="zh-CN" altLang="en-US" dirty="0"/>
              <a:t>项分布</a:t>
            </a:r>
            <a:r>
              <a:rPr kumimoji="1" lang="zh-CN" altLang="en-US" dirty="0" smtClean="0"/>
              <a:t>特征</a:t>
            </a:r>
            <a:r>
              <a:rPr kumimoji="1" lang="zh-CN" altLang="en-US" dirty="0"/>
              <a:t/>
            </a:r>
            <a:br>
              <a:rPr kumimoji="1" lang="zh-CN" altLang="en-US" dirty="0"/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221104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多项分布的朴素贝叶斯主要用于文本分类任务</a:t>
                </a:r>
                <a:endParaRPr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/>
                  <a:t> </a:t>
                </a:r>
                <a:r>
                  <a:rPr lang="zh-CN" altLang="en-US" sz="2800" dirty="0" smtClean="0"/>
                  <a:t>多项分布：在多次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dirty="0">
                        <a:latin typeface="Cambria Math" charset="0"/>
                      </a:rPr>
                      <m:t>Multi</m:t>
                    </m:r>
                    <m:r>
                      <m:rPr>
                        <m:sty m:val="p"/>
                      </m:rPr>
                      <a:rPr lang="en-US" altLang="zh-CN" sz="2800" dirty="0">
                        <a:latin typeface="Cambria Math" charset="0"/>
                      </a:rPr>
                      <m:t>noulli</m:t>
                    </m:r>
                  </m:oMath>
                </a14:m>
                <a:r>
                  <a:rPr lang="zh-CN" altLang="en-US" sz="2800" dirty="0" smtClean="0"/>
                  <a:t>试验中，每种结果出现的次数</a:t>
                </a:r>
                <a:endParaRPr lang="en-US" altLang="zh-CN" sz="2800" dirty="0" smtClean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800" dirty="0"/>
                  <a:t> </a:t>
                </a:r>
                <a:r>
                  <a:rPr lang="zh-CN" altLang="en-US" sz="2800" dirty="0" smtClean="0"/>
                  <a:t>例：在文档分类中，</a:t>
                </a:r>
                <a:r>
                  <a:rPr lang="zh-CN" altLang="zh-CN" sz="2800" dirty="0" smtClean="0"/>
                  <a:t>如</a:t>
                </a:r>
                <a:r>
                  <a:rPr lang="zh-CN" altLang="en-US" sz="2800" dirty="0" smtClean="0"/>
                  <a:t>每</a:t>
                </a:r>
                <a:r>
                  <a:rPr lang="zh-CN" altLang="zh-CN" sz="2800" dirty="0" smtClean="0"/>
                  <a:t>个</a:t>
                </a:r>
                <a:r>
                  <a:rPr lang="zh-CN" altLang="zh-CN" sz="2800" dirty="0"/>
                  <a:t>词语在文档</a:t>
                </a:r>
                <a:r>
                  <a:rPr lang="zh-CN" altLang="zh-CN" sz="2800" dirty="0" smtClean="0"/>
                  <a:t>中出现</a:t>
                </a:r>
                <a:r>
                  <a:rPr lang="zh-CN" altLang="en-US" sz="2800" dirty="0" smtClean="0"/>
                  <a:t>的次数（或</a:t>
                </a:r>
                <a:r>
                  <a:rPr lang="en-US" altLang="zh-CN" sz="2800" dirty="0" smtClean="0"/>
                  <a:t>TF-IDF</a:t>
                </a:r>
                <a:r>
                  <a:rPr lang="zh-CN" altLang="en-US" sz="2800" dirty="0" smtClean="0"/>
                  <a:t>）</a:t>
                </a:r>
                <a:endParaRPr lang="en-US" altLang="zh-CN" sz="2800" dirty="0" smtClean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800" dirty="0" smtClean="0"/>
                  <a:t> 令字典中有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zh-CN" altLang="en-US" sz="2800" dirty="0" smtClean="0"/>
                  <a:t>个单词，则对每个类别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zh-CN" altLang="en-US" sz="2800" dirty="0" smtClean="0"/>
                  <a:t>，分布参数为</a:t>
                </a:r>
                <a:r>
                  <a:rPr lang="en-US" altLang="zh-CN" sz="2800" dirty="0" smtClean="0"/>
                  <a:t>1</a:t>
                </a:r>
                <a:r>
                  <a:rPr lang="zh-CN" altLang="en-US" sz="2800" dirty="0" smtClean="0"/>
                  <a:t>个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𝐷</m:t>
                    </m:r>
                    <m:r>
                      <a:rPr lang="zh-CN" altLang="en-US" sz="2800" b="0" i="1" smtClean="0">
                        <a:latin typeface="Cambria Math" charset="0"/>
                      </a:rPr>
                      <m:t>维</m:t>
                    </m:r>
                    <m:r>
                      <a:rPr lang="zh-CN" altLang="en-US" sz="2800" i="1" smtClean="0">
                        <a:latin typeface="Cambria Math" charset="0"/>
                      </a:rPr>
                      <m:t>向量</m:t>
                    </m:r>
                    <m:r>
                      <a:rPr lang="zh-CN" altLang="en-US" sz="2800" b="0" i="1" smtClean="0">
                        <a:latin typeface="Cambria Math" charset="0"/>
                      </a:rPr>
                      <m:t>：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𝝓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altLang="zh-CN" sz="28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is-IS" altLang="zh-CN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𝑐</m:t>
                            </m:r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,1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charset="0"/>
                              </a:rPr>
                              <m:t>𝑐</m:t>
                            </m:r>
                            <m:r>
                              <a:rPr lang="en-US" altLang="zh-CN" sz="2800" i="1">
                                <a:latin typeface="Cambria Math" charset="0"/>
                              </a:rPr>
                              <m:t>,2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charset="0"/>
                              </a:rPr>
                              <m:t>𝑐</m:t>
                            </m:r>
                            <m:r>
                              <a:rPr lang="en-US" altLang="zh-CN" sz="28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 smtClean="0"/>
              </a:p>
              <a:p>
                <a:pPr lvl="1">
                  <a:lnSpc>
                    <a:spcPct val="100000"/>
                  </a:lnSpc>
                </a:pPr>
                <a:endParaRPr lang="en-US" altLang="zh-CN" sz="28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 参数的极大似然估计</a:t>
                </a:r>
                <a:endParaRPr lang="en-US" altLang="zh-CN" dirty="0" smtClean="0"/>
              </a:p>
              <a:p>
                <a:pPr lvl="1">
                  <a:lnSpc>
                    <a:spcPct val="100000"/>
                  </a:lnSpc>
                </a:pPr>
                <a:endParaRPr lang="en-US" altLang="zh-CN" sz="2800" dirty="0"/>
              </a:p>
              <a:p>
                <a:pPr>
                  <a:lnSpc>
                    <a:spcPct val="100000"/>
                  </a:lnSpc>
                </a:pP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221104" cy="5237271"/>
              </a:xfrm>
              <a:blipFill rotWithShape="0">
                <a:blip r:embed="rId2"/>
                <a:stretch>
                  <a:fillRect l="-923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317191" y="4983704"/>
                <a:ext cx="1986569" cy="971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8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8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8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8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b="0" i="1" dirty="0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191" y="4983704"/>
                <a:ext cx="1986569" cy="9717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159319" y="5047636"/>
                <a:ext cx="7075655" cy="799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bg-BG" altLang="zh-CN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zh-CN" altLang="en-US" sz="24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第</m:t>
                          </m:r>
                          <m:r>
                            <a:rPr kumimoji="1"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  <m:r>
                            <a:rPr kumimoji="1" lang="zh-CN" altLang="en-US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类</m:t>
                          </m:r>
                          <m:r>
                            <m:rPr>
                              <m:nor/>
                            </m:rPr>
                            <a:rPr kumimoji="1" lang="zh-CN" altLang="en-US" sz="24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的所有样本</m:t>
                          </m:r>
                          <m:r>
                            <m:rPr>
                              <m:nor/>
                            </m:rPr>
                            <a:rPr kumimoji="1" lang="en-US" altLang="zh-CN" sz="2400" b="0" i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/</m:t>
                          </m:r>
                          <m:r>
                            <a:rPr kumimoji="1" lang="zh-CN" altLang="en-US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文档</m:t>
                          </m:r>
                          <m:r>
                            <a:rPr kumimoji="1" lang="zh-CN" altLang="en-US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中</m:t>
                          </m:r>
                          <m:r>
                            <m:rPr>
                              <m:nor/>
                            </m:rPr>
                            <a:rPr kumimoji="1" lang="zh-CN" altLang="en-US" sz="2400" b="0" i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，</m:t>
                          </m:r>
                          <m:r>
                            <a:rPr kumimoji="1" lang="zh-CN" altLang="en-US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第</m:t>
                          </m:r>
                          <m:r>
                            <a:rPr kumimoji="1" lang="en-US" altLang="zh-CN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𝑑</m:t>
                          </m:r>
                          <m:r>
                            <a:rPr kumimoji="1" lang="zh-CN" altLang="en-US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个</m:t>
                          </m:r>
                          <m:r>
                            <a:rPr kumimoji="1" lang="zh-CN" altLang="en-US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单词出现</m:t>
                          </m:r>
                          <m:r>
                            <a:rPr kumimoji="1" lang="zh-CN" altLang="en-US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的</m:t>
                          </m:r>
                          <m:r>
                            <a:rPr kumimoji="1" lang="zh-CN" altLang="en-US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次数</m:t>
                          </m:r>
                          <m:r>
                            <a:rPr kumimoji="1" lang="zh-CN" altLang="en-US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和</m:t>
                          </m:r>
                          <m:r>
                            <m:rPr>
                              <m:nor/>
                            </m:rPr>
                            <a:rPr kumimoji="1" lang="zh-CN" altLang="en-US" sz="24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1" lang="zh-CN" altLang="en-US" sz="24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第</m:t>
                          </m:r>
                          <m:r>
                            <a:rPr kumimoji="1"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  <m:r>
                            <a:rPr kumimoji="1" lang="zh-CN" altLang="en-US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类</m:t>
                          </m:r>
                          <m:r>
                            <a:rPr kumimoji="1" lang="zh-CN" altLang="en-US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文档</m:t>
                          </m:r>
                          <m:r>
                            <a:rPr kumimoji="1" lang="zh-CN" altLang="en-US" sz="24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中的总</m:t>
                          </m:r>
                          <m:r>
                            <a:rPr kumimoji="1" lang="zh-CN" altLang="en-US" sz="24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单词数目</m:t>
                          </m:r>
                        </m:den>
                      </m:f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319" y="5047636"/>
                <a:ext cx="7075655" cy="7998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30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Calibri" panose="020F0502020204030204" pitchFamily="34" charset="0"/>
              </a:rPr>
              <a:t>朴素贝叶</a:t>
            </a:r>
            <a:r>
              <a:rPr lang="zh-CN" altLang="en-US" dirty="0" smtClean="0">
                <a:latin typeface="Calibri" panose="020F0502020204030204" pitchFamily="34" charset="0"/>
              </a:rPr>
              <a:t>斯模型训练：</a:t>
            </a:r>
            <a:r>
              <a:rPr lang="zh-CN" altLang="zh-CN" dirty="0" smtClean="0">
                <a:effectLst/>
                <a:latin typeface="Times New Roman" panose="02020603050405020304" pitchFamily="18" charset="0"/>
              </a:rPr>
              <a:t>参数估计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Rectangle 3"/>
              <p:cNvSpPr>
                <a:spLocks noGrp="1" noChangeArrowheads="1"/>
              </p:cNvSpPr>
              <p:nvPr>
                <p:ph sz="quarter" idx="10"/>
              </p:nvPr>
            </p:nvSpPr>
            <p:spPr>
              <a:xfrm>
                <a:off x="630237" y="1147763"/>
                <a:ext cx="11292822" cy="5237271"/>
              </a:xfrm>
            </p:spPr>
            <p:txBody>
              <a:bodyPr>
                <a:noAutofit/>
              </a:bodyPr>
              <a:lstStyle/>
              <a:p>
                <a:pPr eaLnBrk="1" hangingPunct="1"/>
                <a:r>
                  <a:rPr lang="zh-CN" altLang="en-US" dirty="0" smtClean="0">
                    <a:latin typeface="Calibri" panose="020F0502020204030204" pitchFamily="34" charset="0"/>
                  </a:rPr>
                  <a:t>朴素贝叶斯模型的训练过程就是估计模型的参数</a:t>
                </a:r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:pPr lvl="1" eaLnBrk="1" hangingPunct="1"/>
                <a:endParaRPr lang="en-US" altLang="zh-CN" sz="1000" dirty="0" smtClean="0">
                  <a:latin typeface="Calibri" panose="020F0502020204030204" pitchFamily="34" charset="0"/>
                </a:endParaRPr>
              </a:p>
              <a:p>
                <a:pPr eaLnBrk="1" hangingPunct="1"/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 类先验分布的</a:t>
                </a:r>
                <a:r>
                  <a:rPr lang="zh-CN" altLang="zh-CN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极</a:t>
                </a:r>
                <a:r>
                  <a:rPr lang="zh-CN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大似然</a:t>
                </a:r>
                <a:r>
                  <a:rPr lang="zh-CN" altLang="zh-CN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估计</a:t>
                </a:r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和</a:t>
                </a:r>
                <a:r>
                  <a:rPr lang="zh-CN" altLang="zh-CN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贝</a:t>
                </a:r>
                <a:r>
                  <a:rPr lang="zh-CN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叶</a:t>
                </a:r>
                <a:r>
                  <a:rPr lang="zh-CN" altLang="zh-CN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斯</a:t>
                </a:r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估计：</a:t>
                </a:r>
                <a:endParaRPr lang="en-US" altLang="zh-CN" dirty="0" smtClean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</a:endParaRPr>
              </a:p>
              <a:p>
                <a:pPr lvl="1" eaLnBrk="1" hangingPunct="1"/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两类分类：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zh-CN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Bernoulli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CN" i="1" dirty="0" smtClean="0">
                  <a:solidFill>
                    <a:schemeClr val="bg1">
                      <a:lumMod val="6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 eaLnBrk="1" hangingPunct="1"/>
                <a:r>
                  <a:rPr lang="zh-CN" altLang="en-US" b="0" dirty="0" smtClean="0">
                    <a:solidFill>
                      <a:schemeClr val="bg1">
                        <a:lumMod val="65000"/>
                      </a:schemeClr>
                    </a:solidFill>
                  </a:rPr>
                  <a:t> 多类分类：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zh-CN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Multi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noulli</m:t>
                    </m:r>
                    <m:r>
                      <a:rPr lang="en-US" altLang="zh-CN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</a:endParaRPr>
              </a:p>
              <a:p>
                <a:pPr lvl="1" eaLnBrk="1" hangingPunct="1"/>
                <a:endParaRPr lang="en-US" altLang="zh-CN" sz="1000" dirty="0" smtClean="0">
                  <a:latin typeface="Calibri" panose="020F0502020204030204" pitchFamily="34" charset="0"/>
                </a:endParaRPr>
              </a:p>
              <a:p>
                <a:pPr eaLnBrk="1" hangingPunct="1"/>
                <a:r>
                  <a:rPr lang="zh-CN" altLang="en-US" dirty="0" smtClean="0">
                    <a:solidFill>
                      <a:srgbClr val="09405E"/>
                    </a:solidFill>
                    <a:latin typeface="Calibri" panose="020F0502020204030204" pitchFamily="34" charset="0"/>
                  </a:rPr>
                  <a:t> 类条件分布 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dirty="0" smtClean="0">
                  <a:latin typeface="Calibri" panose="020F0502020204030204" pitchFamily="34" charset="0"/>
                </a:endParaRPr>
              </a:p>
              <a:p>
                <a:pPr lvl="1" eaLnBrk="1" hangingPunct="1"/>
                <a:r>
                  <a:rPr lang="zh-CN" altLang="en-US" dirty="0" smtClean="0">
                    <a:latin typeface="Calibri" panose="020F0502020204030204" pitchFamily="34" charset="0"/>
                  </a:rPr>
                  <a:t> 对</a:t>
                </a:r>
                <a:r>
                  <a:rPr lang="zh-CN" altLang="en-US" dirty="0">
                    <a:latin typeface="Calibri" panose="020F0502020204030204" pitchFamily="34" charset="0"/>
                  </a:rPr>
                  <a:t>每个类别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𝑐</m:t>
                    </m:r>
                  </m:oMath>
                </a14:m>
                <a:r>
                  <a:rPr lang="zh-CN" altLang="en-US" dirty="0" smtClean="0">
                    <a:latin typeface="Calibri" panose="020F0502020204030204" pitchFamily="34" charset="0"/>
                  </a:rPr>
                  <a:t>的每维特征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Calibri" panose="020F0502020204030204" pitchFamily="34" charset="0"/>
                  </a:rPr>
                  <a:t>分别</a:t>
                </a:r>
                <a:r>
                  <a:rPr lang="zh-CN" altLang="en-US" dirty="0">
                    <a:latin typeface="Calibri" panose="020F0502020204030204" pitchFamily="34" charset="0"/>
                  </a:rPr>
                  <a:t>估计参数，与类先</a:t>
                </a:r>
                <a:r>
                  <a:rPr lang="zh-CN" altLang="en-US" dirty="0" smtClean="0">
                    <a:latin typeface="Calibri" panose="020F0502020204030204" pitchFamily="34" charset="0"/>
                  </a:rPr>
                  <a:t>验分布的参数和其他类别、其他维特征分布的</a:t>
                </a:r>
                <a:r>
                  <a:rPr lang="zh-CN" altLang="en-US" dirty="0">
                    <a:latin typeface="Calibri" panose="020F0502020204030204" pitchFamily="34" charset="0"/>
                  </a:rPr>
                  <a:t>参数</a:t>
                </a:r>
                <a:r>
                  <a:rPr lang="zh-CN" altLang="en-US" dirty="0" smtClean="0">
                    <a:latin typeface="Calibri" panose="020F0502020204030204" pitchFamily="34" charset="0"/>
                  </a:rPr>
                  <a:t>无关：将属于第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𝑐</m:t>
                    </m:r>
                  </m:oMath>
                </a14:m>
                <a:r>
                  <a:rPr lang="zh-CN" altLang="en-US" dirty="0" smtClean="0">
                    <a:latin typeface="Calibri" panose="020F0502020204030204" pitchFamily="34" charset="0"/>
                  </a:rPr>
                  <a:t>类的样本的第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zh-CN" altLang="en-US" dirty="0" smtClean="0">
                    <a:latin typeface="Calibri" panose="020F0502020204030204" pitchFamily="34" charset="0"/>
                  </a:rPr>
                  <a:t>维特征挑出来即可</a:t>
                </a:r>
                <a:endParaRPr lang="en-US" altLang="zh-CN" dirty="0">
                  <a:latin typeface="Calibri" panose="020F0502020204030204" pitchFamily="34" charset="0"/>
                </a:endParaRPr>
              </a:p>
              <a:p>
                <a:pPr lvl="1" eaLnBrk="1" hangingPunct="1"/>
                <a:r>
                  <a:rPr lang="zh-CN" altLang="en-US" dirty="0">
                    <a:latin typeface="Calibri" panose="020F0502020204030204" pitchFamily="34" charset="0"/>
                  </a:rPr>
                  <a:t> 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libri" panose="020F0502020204030204" pitchFamily="34" charset="0"/>
                  </a:rPr>
                  <a:t>的类型和取值范围，常用的概率分布包括</a:t>
                </a:r>
                <a:endParaRPr lang="en-US" altLang="zh-CN" dirty="0">
                  <a:latin typeface="Calibri" panose="020F0502020204030204" pitchFamily="34" charset="0"/>
                </a:endParaRPr>
              </a:p>
              <a:p>
                <a:pPr marL="1257300" lvl="2" indent="-342900" eaLnBrk="1" hangingPunct="1">
                  <a:buSzPct val="80000"/>
                  <a:buFont typeface="Arial" charset="0"/>
                  <a:buChar char="•"/>
                </a:pPr>
                <a:r>
                  <a:rPr lang="zh-CN" altLang="en-US" sz="2400" kern="1200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二值：贝努利分布</a:t>
                </a:r>
                <a:endParaRPr lang="en-US" altLang="zh-CN" sz="2400" kern="12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1257300" lvl="2" indent="-342900" eaLnBrk="1" hangingPunct="1">
                  <a:buSzPct val="80000"/>
                  <a:buFont typeface="Arial" charset="0"/>
                  <a:buChar char="•"/>
                </a:pPr>
                <a:r>
                  <a:rPr lang="zh-CN" altLang="en-US" sz="2400" kern="1200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多个离散值：</a:t>
                </a:r>
                <a:r>
                  <a:rPr lang="en-US" altLang="zh-CN" sz="2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Multi</m:t>
                    </m:r>
                    <m:r>
                      <m:rPr>
                        <m:sty m:val="p"/>
                      </m:rPr>
                      <a:rPr lang="en-US" altLang="zh-CN" sz="2400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noulli</m:t>
                    </m:r>
                  </m:oMath>
                </a14:m>
                <a:r>
                  <a:rPr lang="zh-CN" altLang="en-US" sz="2400" kern="1200" dirty="0" smtClean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分布（类别分布）</a:t>
                </a:r>
                <a:endParaRPr lang="en-US" altLang="zh-CN" sz="2400" kern="12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1257300" lvl="2" indent="-342900" eaLnBrk="1" hangingPunct="1">
                  <a:buSzPct val="80000"/>
                  <a:buFont typeface="Arial" charset="0"/>
                  <a:buChar char="•"/>
                </a:pPr>
                <a:r>
                  <a:rPr lang="zh-CN" altLang="en-US" sz="2400" kern="1200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计数：多项分布</a:t>
                </a:r>
                <a:endParaRPr lang="en-US" altLang="zh-CN" sz="2400" kern="12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  <a:p>
                <a:pPr marL="1257300" lvl="2" indent="-342900" eaLnBrk="1" hangingPunct="1">
                  <a:buSzPct val="80000"/>
                  <a:buFont typeface="Arial" charset="0"/>
                  <a:buChar char="•"/>
                </a:pPr>
                <a:r>
                  <a:rPr lang="zh-CN" altLang="en-US" sz="2400" kern="1200" dirty="0">
                    <a:solidFill>
                      <a:srgbClr val="09405E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连续值：高斯</a:t>
                </a:r>
                <a:r>
                  <a:rPr lang="zh-CN" altLang="en-US" sz="2400" kern="1200" dirty="0" smtClean="0">
                    <a:solidFill>
                      <a:srgbClr val="09405E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rPr>
                  <a:t>分布</a:t>
                </a:r>
                <a:endParaRPr lang="en-US" altLang="zh-CN" dirty="0" smtClean="0">
                  <a:solidFill>
                    <a:srgbClr val="09405E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292822" cy="5237271"/>
              </a:xfrm>
              <a:blipFill rotWithShape="0">
                <a:blip r:embed="rId3"/>
                <a:stretch>
                  <a:fillRect l="-917" t="-2095" b="-6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60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NBC ——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连续特征（高斯分布）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 smtClean="0"/>
              <a:t>当</a:t>
            </a:r>
            <a:r>
              <a:rPr lang="zh-CN" altLang="zh-CN" dirty="0" smtClean="0"/>
              <a:t>特征取值</a:t>
            </a:r>
            <a:r>
              <a:rPr lang="zh-CN" altLang="en-US" dirty="0" smtClean="0"/>
              <a:t>为连续值，且在类边缘分布为高斯分布时，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endParaRPr lang="en-US" altLang="zh-CN" sz="2800" dirty="0"/>
          </a:p>
          <a:p>
            <a:pPr>
              <a:lnSpc>
                <a:spcPct val="100000"/>
              </a:lnSpc>
            </a:pPr>
            <a:endParaRPr lang="en-US" altLang="zh-CN" dirty="0" smtClean="0"/>
          </a:p>
          <a:p>
            <a:pPr>
              <a:lnSpc>
                <a:spcPct val="100000"/>
              </a:lnSpc>
            </a:pPr>
            <a:endParaRPr lang="en-US" altLang="zh-CN" sz="2800" dirty="0"/>
          </a:p>
          <a:p>
            <a:pPr>
              <a:lnSpc>
                <a:spcPct val="100000"/>
              </a:lnSpc>
            </a:pP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zh-CN" altLang="en-US" dirty="0" smtClean="0"/>
              <a:t>注意：不是所有的连续特征都可假设为高斯分布</a:t>
            </a:r>
            <a:endParaRPr lang="zh-CN" altLang="zh-CN" sz="2800" dirty="0"/>
          </a:p>
          <a:p>
            <a:pPr>
              <a:lnSpc>
                <a:spcPct val="100000"/>
              </a:lnSpc>
            </a:pP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30237" y="1850525"/>
                <a:ext cx="10975697" cy="13172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is-I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altLang="zh-CN" sz="2800" i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exp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bg-BG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s-I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s-I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1850525"/>
                <a:ext cx="10975697" cy="13172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5" y="4211182"/>
            <a:ext cx="3826486" cy="264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5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charset="-122"/>
                <a:ea typeface="微软雅黑" charset="-122"/>
              </a:rPr>
              <a:t>最小化错误率决策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43625" y="969197"/>
                <a:ext cx="11623088" cy="5237271"/>
              </a:xfrm>
            </p:spPr>
            <p:txBody>
              <a:bodyPr/>
              <a:lstStyle/>
              <a:p>
                <a:r>
                  <a:rPr lang="zh-CN" altLang="en-US" dirty="0" smtClean="0"/>
                  <a:t>我们希望做出的决策是</a:t>
                </a:r>
                <a:r>
                  <a:rPr lang="zh-CN" altLang="en-US" b="1" dirty="0" smtClean="0"/>
                  <a:t>平均错误率</a:t>
                </a:r>
                <a:r>
                  <a:rPr lang="en-US" altLang="zh-CN" b="1" dirty="0" smtClean="0"/>
                  <a:t>/</a:t>
                </a:r>
                <a:r>
                  <a:rPr lang="zh-CN" altLang="en-US" b="1" dirty="0" smtClean="0"/>
                  <a:t>平均误差概率</a:t>
                </a:r>
                <a:r>
                  <a:rPr lang="zh-CN" altLang="en-US" dirty="0" smtClean="0"/>
                  <a:t>最小的。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平均错误率：</a:t>
                </a:r>
                <a:endParaRPr lang="en-US" altLang="zh-CN" dirty="0" smtClean="0">
                  <a:latin typeface="微软雅黑" charset="-122"/>
                  <a:ea typeface="微软雅黑" charset="-122"/>
                </a:endParaRPr>
              </a:p>
              <a:p>
                <a:endParaRPr lang="en-US" altLang="zh-CN" dirty="0" smtClean="0">
                  <a:latin typeface="微软雅黑" charset="-122"/>
                  <a:ea typeface="微软雅黑" charset="-122"/>
                </a:endParaRPr>
              </a:p>
              <a:p>
                <a:r>
                  <a:rPr lang="zh-CN" altLang="en-US" dirty="0" smtClean="0"/>
                  <a:t>如果对于</a:t>
                </a:r>
                <a:r>
                  <a:rPr lang="zh-CN" altLang="en-US" dirty="0"/>
                  <a:t>每个</a:t>
                </a:r>
                <a:r>
                  <a:rPr lang="zh-CN" altLang="en-US" dirty="0" smtClean="0"/>
                  <a:t>样本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charset="0"/>
                      </a:rPr>
                      <m:t>𝒙</m:t>
                    </m:r>
                  </m:oMath>
                </a14:m>
                <a:r>
                  <a:rPr lang="zh-CN" altLang="en-US" dirty="0" smtClean="0"/>
                  <a:t>，保证</a:t>
                </a:r>
                <a:r>
                  <a:rPr lang="zh-CN" altLang="en-US" dirty="0"/>
                  <a:t> 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𝑒𝑟𝑟𝑜𝑟</m:t>
                        </m:r>
                      </m:e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 smtClean="0"/>
                  <a:t>最小，则平均</a:t>
                </a:r>
                <a:r>
                  <a:rPr lang="zh-CN" altLang="en-US" dirty="0"/>
                  <a:t>错误率</a:t>
                </a:r>
                <a:r>
                  <a:rPr lang="zh-CN" altLang="en-US" dirty="0" smtClean="0"/>
                  <a:t>就最小。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>
                    <a:latin typeface="微软雅黑" charset="-122"/>
                    <a:ea typeface="微软雅黑" charset="-122"/>
                  </a:rPr>
                  <a:t>给定观测值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charset="0"/>
                        <a:ea typeface="微软雅黑" charset="-122"/>
                        <a:cs typeface="Times New Roman" charset="0"/>
                      </a:rPr>
                      <m:t>𝒙</m:t>
                    </m:r>
                  </m:oMath>
                </a14:m>
                <a:r>
                  <a:rPr lang="zh-CN" altLang="en-US" dirty="0" smtClean="0">
                    <a:latin typeface="微软雅黑" charset="-122"/>
                    <a:ea typeface="微软雅黑" charset="-122"/>
                  </a:rPr>
                  <a:t>，判断其类别为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𝑐</m:t>
                    </m:r>
                  </m:oMath>
                </a14:m>
                <a:r>
                  <a:rPr lang="zh-CN" altLang="en-US" dirty="0">
                    <a:latin typeface="微软雅黑" charset="-122"/>
                    <a:ea typeface="微软雅黑" charset="-122"/>
                  </a:rPr>
                  <a:t>的错误率</a:t>
                </a:r>
                <a:r>
                  <a:rPr lang="zh-CN" altLang="en-US" dirty="0" smtClean="0">
                    <a:latin typeface="微软雅黑" charset="-122"/>
                    <a:ea typeface="微软雅黑" charset="-122"/>
                  </a:rPr>
                  <a:t>是</a:t>
                </a:r>
                <a:endParaRPr lang="en-US" altLang="zh-CN" dirty="0" smtClean="0">
                  <a:latin typeface="微软雅黑" charset="-122"/>
                  <a:ea typeface="微软雅黑" charset="-122"/>
                </a:endParaRPr>
              </a:p>
              <a:p>
                <a:endParaRPr kumimoji="1" lang="en-US" altLang="zh-CN" dirty="0">
                  <a:latin typeface="微软雅黑" charset="-122"/>
                  <a:ea typeface="微软雅黑" charset="-122"/>
                </a:endParaRPr>
              </a:p>
              <a:p>
                <a:endParaRPr kumimoji="1" lang="en-US" altLang="zh-CN" dirty="0" smtClean="0">
                  <a:latin typeface="微软雅黑" charset="-122"/>
                  <a:ea typeface="微软雅黑" charset="-122"/>
                </a:endParaRPr>
              </a:p>
              <a:p>
                <a:r>
                  <a:rPr kumimoji="1" lang="zh-CN" altLang="en-US" dirty="0" smtClean="0">
                    <a:latin typeface="微软雅黑" charset="-122"/>
                    <a:ea typeface="微软雅黑" charset="-122"/>
                  </a:rPr>
                  <a:t>即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𝑌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𝑐</m:t>
                        </m:r>
                      </m:e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zh-CN" altLang="en-US" dirty="0" smtClean="0">
                    <a:latin typeface="微软雅黑" charset="-122"/>
                    <a:ea typeface="微软雅黑" charset="-122"/>
                  </a:rPr>
                  <a:t>的概率最大。</a:t>
                </a:r>
                <a:endParaRPr kumimoji="1" lang="en-US" altLang="zh-CN" dirty="0" smtClean="0">
                  <a:latin typeface="微软雅黑" charset="-122"/>
                  <a:ea typeface="微软雅黑" charset="-122"/>
                </a:endParaRPr>
              </a:p>
              <a:p>
                <a:endParaRPr kumimoji="1" lang="en-US" altLang="zh-CN" dirty="0" smtClean="0">
                  <a:latin typeface="微软雅黑" charset="-122"/>
                  <a:ea typeface="微软雅黑" charset="-122"/>
                </a:endParaRPr>
              </a:p>
              <a:p>
                <a:r>
                  <a:rPr lang="zh-CN" altLang="en-US" dirty="0" smtClean="0"/>
                  <a:t>所以最小</a:t>
                </a:r>
                <a:r>
                  <a:rPr lang="zh-CN" altLang="en-US" dirty="0"/>
                  <a:t>错误率</a:t>
                </a:r>
                <a:r>
                  <a:rPr lang="zh-CN" altLang="en-US" dirty="0" smtClean="0"/>
                  <a:t>决策等价</a:t>
                </a:r>
                <a:r>
                  <a:rPr lang="zh-CN" altLang="en-US" dirty="0"/>
                  <a:t>于最大后验概率</a:t>
                </a:r>
                <a:r>
                  <a:rPr lang="zh-CN" altLang="en-US" dirty="0" smtClean="0"/>
                  <a:t>决策</a:t>
                </a:r>
                <a:r>
                  <a:rPr kumimoji="1" lang="zh-CN" altLang="en-US" dirty="0" smtClean="0">
                    <a:latin typeface="微软雅黑" charset="-122"/>
                    <a:ea typeface="微软雅黑" charset="-122"/>
                  </a:rPr>
                  <a:t>。</a:t>
                </a:r>
                <a:endParaRPr kumimoji="1" lang="en-US" altLang="zh-CN" dirty="0" smtClean="0">
                  <a:latin typeface="微软雅黑" charset="-122"/>
                  <a:ea typeface="微软雅黑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43625" y="969197"/>
                <a:ext cx="11623088" cy="5237271"/>
              </a:xfrm>
              <a:blipFill rotWithShape="0">
                <a:blip r:embed="rId3"/>
                <a:stretch>
                  <a:fillRect l="-891" t="-2095" b="-9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900510" y="4230178"/>
                <a:ext cx="527516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32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𝑒𝑟𝑟𝑜𝑟</m:t>
                          </m:r>
                        </m:e>
                        <m:e>
                          <m:r>
                            <a:rPr kumimoji="1" lang="en-US" altLang="zh-CN" sz="32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32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=1−</m:t>
                      </m:r>
                      <m:r>
                        <a:rPr kumimoji="1" lang="en-US" altLang="zh-CN" sz="3200" i="1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32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𝑌</m:t>
                          </m:r>
                          <m:r>
                            <a:rPr kumimoji="1" lang="en-US" altLang="zh-CN" sz="32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kumimoji="1" lang="en-US" altLang="zh-CN" sz="32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𝑐</m:t>
                          </m:r>
                        </m:e>
                        <m:e>
                          <m:r>
                            <a:rPr kumimoji="1" lang="en-US" altLang="zh-CN" sz="32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kumimoji="1" lang="zh-CN" altLang="en-US" sz="3200" i="1" dirty="0">
                  <a:solidFill>
                    <a:srgbClr val="09405E"/>
                  </a:solidFill>
                  <a:latin typeface="Cambria Math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510" y="4230178"/>
                <a:ext cx="5275162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882581" y="1516900"/>
                <a:ext cx="5921173" cy="1291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𝑃</m:t>
                      </m:r>
                      <m:r>
                        <a:rPr kumimoji="1" lang="en-US" altLang="zh-CN" sz="32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kumimoji="1" lang="en-US" altLang="zh-CN" sz="3200" i="1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𝑒𝑟𝑟𝑜𝑟</m:t>
                      </m:r>
                      <m:r>
                        <a:rPr kumimoji="1" lang="en-US" altLang="zh-CN" sz="32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)</m:t>
                      </m:r>
                      <m:r>
                        <a:rPr kumimoji="1" lang="en-US" altLang="zh-CN" sz="3200" i="1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sz="32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sz="32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32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𝑒𝑟𝑟𝑜𝑟</m:t>
                              </m:r>
                            </m:e>
                            <m:e>
                              <m:r>
                                <a:rPr kumimoji="1" lang="en-US" altLang="zh-CN" sz="32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32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𝑝</m:t>
                          </m:r>
                          <m:r>
                            <a:rPr kumimoji="1" lang="en-US" altLang="zh-CN" sz="32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kumimoji="1" lang="en-US" altLang="zh-CN" sz="32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kumimoji="1" lang="en-US" altLang="zh-CN" sz="32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kumimoji="1" lang="en-US" altLang="zh-CN" sz="32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32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kumimoji="1" lang="zh-CN" altLang="en-US" sz="3200" i="1" dirty="0">
                  <a:solidFill>
                    <a:srgbClr val="09405E"/>
                  </a:solidFill>
                  <a:latin typeface="Cambria Math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581" y="1516900"/>
                <a:ext cx="5921173" cy="12915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41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NBC ——</a:t>
            </a:r>
            <a:r>
              <a:rPr kumimoji="1" lang="zh-CN" altLang="en-US" dirty="0"/>
              <a:t> 连续特征（高斯分布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1" indent="-28575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参数的极大似然估计为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002646" y="2091631"/>
                <a:ext cx="3887411" cy="10976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80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8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46" y="2091631"/>
                <a:ext cx="3887411" cy="109767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913874" y="3799716"/>
                <a:ext cx="6789616" cy="1195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bg-BG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8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nary>
                              <m:sSup>
                                <m:sSup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s-I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altLang="zh-CN" sz="28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is-I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74" y="3799716"/>
                <a:ext cx="6789616" cy="11955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121651" y="2317335"/>
                <a:ext cx="4044697" cy="401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sz="2000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第</m:t>
                      </m:r>
                      <m:r>
                        <a:rPr kumimoji="1" lang="en-US" altLang="zh-CN" sz="20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𝑐</m:t>
                      </m:r>
                      <m:r>
                        <a:rPr kumimoji="1" lang="zh-CN" altLang="en-US" sz="20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类</m:t>
                      </m:r>
                      <m:r>
                        <m:rPr>
                          <m:nor/>
                        </m:rPr>
                        <a:rPr kumimoji="1" lang="zh-CN" altLang="en-US" sz="2000" dirty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样本</m:t>
                      </m:r>
                      <m:r>
                        <a:rPr kumimoji="1" lang="zh-CN" altLang="en-US" sz="20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中，</m:t>
                      </m:r>
                      <m:r>
                        <a:rPr kumimoji="1" lang="zh-CN" altLang="en-US" sz="20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第</m:t>
                      </m:r>
                      <m:r>
                        <a:rPr kumimoji="1" lang="en-US" altLang="zh-CN" sz="20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𝑗</m:t>
                      </m:r>
                      <m:r>
                        <a:rPr kumimoji="1" lang="zh-CN" altLang="en-US" sz="2000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维特征值的均值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651" y="2317335"/>
                <a:ext cx="4044697" cy="401200"/>
              </a:xfrm>
              <a:prstGeom prst="rect">
                <a:avLst/>
              </a:prstGeom>
              <a:blipFill rotWithShape="0"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144000" y="4217024"/>
                <a:ext cx="2838461" cy="648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dirty="0" smtClean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第</m:t>
                      </m:r>
                      <m:r>
                        <a:rPr kumimoji="1" lang="en-US" altLang="zh-CN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𝑐</m:t>
                      </m:r>
                      <m:r>
                        <a:rPr kumimoji="1" lang="zh-CN" altLang="en-US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类</m:t>
                      </m:r>
                      <m:r>
                        <m:rPr>
                          <m:nor/>
                        </m:rPr>
                        <a:rPr kumimoji="1" lang="zh-CN" altLang="en-US" dirty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的样本</m:t>
                      </m:r>
                      <m:r>
                        <a:rPr kumimoji="1" lang="zh-CN" altLang="en-US" i="1" dirty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中</m:t>
                      </m:r>
                      <m:r>
                        <m:rPr>
                          <m:nor/>
                        </m:rPr>
                        <a:rPr kumimoji="1" lang="zh-CN" altLang="en-US" dirty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，</m:t>
                      </m:r>
                    </m:oMath>
                  </m:oMathPara>
                </a14:m>
                <a:endParaRPr kumimoji="1" lang="en-US" altLang="zh-CN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14:m>
                  <m:oMath xmlns:m="http://schemas.openxmlformats.org/officeDocument/2006/math">
                    <m:r>
                      <a:rPr kumimoji="1" lang="zh-CN" altLang="en-US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第</m:t>
                    </m:r>
                    <m:r>
                      <a:rPr kumimoji="1" lang="en-US" altLang="zh-CN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  <m:r>
                      <a:rPr kumimoji="1" lang="zh-CN" altLang="en-US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维特征值的经验</m:t>
                    </m:r>
                  </m:oMath>
                </a14:m>
                <a:r>
                  <a:rPr kumimoji="1"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方差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4217024"/>
                <a:ext cx="2838461" cy="648254"/>
              </a:xfrm>
              <a:prstGeom prst="rect">
                <a:avLst/>
              </a:prstGeom>
              <a:blipFill rotWithShape="0">
                <a:blip r:embed="rId5"/>
                <a:stretch>
                  <a:fillRect l="-858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26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Sklearn</a:t>
            </a:r>
            <a:r>
              <a:rPr kumimoji="1" lang="zh-CN" altLang="en-US" dirty="0"/>
              <a:t>中的朴素贝叶斯实现</a:t>
            </a:r>
            <a:br>
              <a:rPr kumimoji="1" lang="zh-CN" altLang="en-US" dirty="0"/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221104" cy="5237271"/>
              </a:xfrm>
            </p:spPr>
            <p:txBody>
              <a:bodyPr/>
              <a:lstStyle/>
              <a:p>
                <a:r>
                  <a:rPr kumimoji="1" lang="en-US" altLang="zh-CN" dirty="0" smtClean="0"/>
                  <a:t> </a:t>
                </a:r>
                <a:r>
                  <a:rPr lang="en-US" altLang="zh-CN" dirty="0"/>
                  <a:t>Scikit-Learn</a:t>
                </a:r>
                <a:r>
                  <a:rPr lang="zh-CN" altLang="zh-CN" dirty="0"/>
                  <a:t>中</a:t>
                </a:r>
                <a:r>
                  <a:rPr lang="zh-CN" altLang="zh-CN" dirty="0" smtClean="0"/>
                  <a:t>提供</a:t>
                </a:r>
                <a:r>
                  <a:rPr lang="en-US" altLang="zh-CN" dirty="0" smtClean="0"/>
                  <a:t>5</a:t>
                </a:r>
                <a:r>
                  <a:rPr lang="zh-CN" altLang="zh-CN" dirty="0" smtClean="0"/>
                  <a:t>种</a:t>
                </a:r>
                <a:r>
                  <a:rPr lang="zh-CN" altLang="zh-CN" dirty="0"/>
                  <a:t>朴素贝叶斯的分类算法：</a:t>
                </a:r>
                <a:endParaRPr lang="en-US" altLang="zh-CN" dirty="0" smtClean="0"/>
              </a:p>
              <a:p>
                <a:pPr lvl="1"/>
                <a:r>
                  <a:rPr lang="zh-CN" altLang="en-US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dirty="0">
                        <a:latin typeface="Cambria Math" charset="0"/>
                      </a:rPr>
                      <m:t>GaussianNB</m:t>
                    </m:r>
                  </m:oMath>
                </a14:m>
                <a:r>
                  <a:rPr kumimoji="1" lang="zh-CN" altLang="en-US" sz="2800" dirty="0" smtClean="0"/>
                  <a:t>：特征值为连续值且为高斯分布</a:t>
                </a:r>
                <a:endParaRPr kumimoji="1" lang="en-US" altLang="zh-CN" sz="2800" dirty="0" smtClean="0"/>
              </a:p>
              <a:p>
                <a:pPr lvl="1"/>
                <a:r>
                  <a:rPr lang="zh-CN" altLang="en-US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dirty="0">
                        <a:latin typeface="Cambria Math" charset="0"/>
                      </a:rPr>
                      <m:t>BernoulliNB</m:t>
                    </m:r>
                  </m:oMath>
                </a14:m>
                <a:r>
                  <a:rPr kumimoji="1" lang="zh-CN" altLang="en-US" sz="2800" dirty="0" smtClean="0"/>
                  <a:t>：</a:t>
                </a:r>
                <a:r>
                  <a:rPr kumimoji="1" lang="zh-CN" altLang="en-US" sz="2800" dirty="0"/>
                  <a:t>特征值</a:t>
                </a:r>
                <a:r>
                  <a:rPr kumimoji="1" lang="zh-CN" altLang="en-US" sz="2800" dirty="0" smtClean="0"/>
                  <a:t>为二值</a:t>
                </a:r>
                <a:endParaRPr kumimoji="1" lang="en-US" altLang="zh-CN" sz="2800" dirty="0" smtClean="0"/>
              </a:p>
              <a:p>
                <a:pPr lvl="1"/>
                <a:r>
                  <a:rPr lang="zh-CN" altLang="en-US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dirty="0">
                        <a:latin typeface="Cambria Math" charset="0"/>
                      </a:rPr>
                      <m:t>CategoricalNB</m:t>
                    </m:r>
                  </m:oMath>
                </a14:m>
                <a:r>
                  <a:rPr kumimoji="1" lang="zh-CN" altLang="en-US" sz="2800" dirty="0"/>
                  <a:t>：特征值为多个离散值</a:t>
                </a:r>
                <a:endParaRPr kumimoji="1" lang="en-US" altLang="zh-CN" sz="2800" dirty="0"/>
              </a:p>
              <a:p>
                <a:pPr lvl="1"/>
                <a:r>
                  <a:rPr lang="zh-CN" altLang="en-US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dirty="0">
                        <a:latin typeface="Cambria Math" charset="0"/>
                      </a:rPr>
                      <m:t>MultinomialNB</m:t>
                    </m:r>
                  </m:oMath>
                </a14:m>
                <a:r>
                  <a:rPr kumimoji="1" lang="zh-CN" altLang="en-US" sz="2800" dirty="0"/>
                  <a:t>：特征</a:t>
                </a:r>
                <a:r>
                  <a:rPr kumimoji="1" lang="zh-CN" altLang="en-US" sz="2800" dirty="0" smtClean="0"/>
                  <a:t>值表示某种事件出现的次数</a:t>
                </a:r>
                <a:endParaRPr kumimoji="1" lang="en-US" altLang="zh-CN" sz="2800" dirty="0" smtClean="0"/>
              </a:p>
              <a:p>
                <a:pPr lvl="1"/>
                <a:r>
                  <a:rPr kumimoji="1" lang="zh-CN" altLang="en-US" sz="2800" dirty="0"/>
                  <a:t> </a:t>
                </a:r>
                <a:r>
                  <a:rPr lang="en-US" altLang="zh-CN" sz="2800" dirty="0" smtClean="0">
                    <a:latin typeface="Cambria Math" charset="0"/>
                    <a:hlinkClick r:id="rId2" tooltip="sklearn.naive_bayes.ComplementNB"/>
                  </a:rPr>
                  <a:t>ComplementNB</a:t>
                </a:r>
                <a:r>
                  <a:rPr lang="zh-CN" altLang="en-US" sz="2800" dirty="0" smtClean="0">
                    <a:latin typeface="Cambria Math" charset="0"/>
                  </a:rPr>
                  <a:t>：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dirty="0">
                        <a:latin typeface="Cambria Math" charset="0"/>
                      </a:rPr>
                      <m:t>MultinomialNB</m:t>
                    </m:r>
                  </m:oMath>
                </a14:m>
                <a:r>
                  <a:rPr lang="zh-CN" altLang="en-US" sz="2800" dirty="0" smtClean="0"/>
                  <a:t>的</a:t>
                </a:r>
                <a:r>
                  <a:rPr lang="zh-CN" altLang="en-US" sz="2800" dirty="0"/>
                  <a:t>一种改进，特别适用于不平衡数据集</a:t>
                </a:r>
                <a:r>
                  <a:rPr lang="zh-CN" altLang="en-US" sz="2800" dirty="0" smtClean="0"/>
                  <a:t>。</a:t>
                </a:r>
                <a:r>
                  <a:rPr lang="en-US" altLang="zh-CN" sz="2800" dirty="0">
                    <a:latin typeface="Cambria Math" charset="0"/>
                    <a:hlinkClick r:id="rId2" tooltip="sklearn.naive_bayes.ComplementNB"/>
                  </a:rPr>
                  <a:t> ComplementNB</a:t>
                </a:r>
                <a:r>
                  <a:rPr lang="zh-CN" altLang="en-US" sz="2800" dirty="0" smtClean="0"/>
                  <a:t>使用</a:t>
                </a:r>
                <a:r>
                  <a:rPr lang="zh-CN" altLang="en-US" sz="2800" dirty="0"/>
                  <a:t>来自每个类的补数的统计数据来计算模型的</a:t>
                </a:r>
                <a:r>
                  <a:rPr lang="zh-CN" altLang="en-US" sz="2800" dirty="0" smtClean="0"/>
                  <a:t>权重，这样参数估计更稳定</a:t>
                </a:r>
                <a:r>
                  <a:rPr lang="zh-CN" altLang="en-US" sz="2800" dirty="0"/>
                  <a:t>，</a:t>
                </a:r>
                <a:r>
                  <a:rPr lang="zh-CN" altLang="en-US" sz="2800" dirty="0" smtClean="0"/>
                  <a:t>在</a:t>
                </a:r>
                <a:r>
                  <a:rPr lang="zh-CN" altLang="en-US" sz="2800" dirty="0"/>
                  <a:t>文本分类任务</a:t>
                </a:r>
                <a:r>
                  <a:rPr lang="zh-CN" altLang="en-US" sz="2800" dirty="0" smtClean="0"/>
                  <a:t>上，性能通常更好。</a:t>
                </a:r>
                <a:endParaRPr lang="zh-CN" altLang="en-US" sz="2800" dirty="0">
                  <a:latin typeface="Cambria Math" charset="0"/>
                </a:endParaRPr>
              </a:p>
              <a:p>
                <a:pPr lvl="1"/>
                <a:endParaRPr kumimoji="1" lang="zh-CN" altLang="en-US" sz="28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221104" cy="5237271"/>
              </a:xfrm>
              <a:blipFill rotWithShape="0">
                <a:blip r:embed="rId3"/>
                <a:stretch>
                  <a:fillRect l="-923" t="-1979" r="-6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364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案例：新闻文档分类</a:t>
            </a:r>
            <a:br>
              <a:rPr kumimoji="1" lang="zh-CN" altLang="en-US" dirty="0"/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20newsgroups</a:t>
                </a:r>
                <a:r>
                  <a:rPr lang="zh-CN" altLang="zh-CN" dirty="0"/>
                  <a:t>数据</a:t>
                </a:r>
                <a:r>
                  <a:rPr lang="zh-CN" altLang="zh-CN" dirty="0" smtClean="0"/>
                  <a:t>集</a:t>
                </a:r>
                <a:endParaRPr lang="en-US" altLang="zh-CN" dirty="0" smtClean="0"/>
              </a:p>
              <a:p>
                <a:pPr lvl="1"/>
                <a:r>
                  <a:rPr lang="en-US" altLang="zh-CN" sz="2800" dirty="0"/>
                  <a:t> </a:t>
                </a:r>
                <a:r>
                  <a:rPr lang="en-US" altLang="zh-CN" sz="2800" dirty="0" smtClean="0"/>
                  <a:t>11,314</a:t>
                </a:r>
                <a:r>
                  <a:rPr lang="zh-CN" altLang="zh-CN" sz="2800" dirty="0"/>
                  <a:t>个新闻组文档，分档分为</a:t>
                </a:r>
                <a:r>
                  <a:rPr lang="en-US" altLang="zh-CN" sz="2800" dirty="0"/>
                  <a:t>20</a:t>
                </a:r>
                <a:r>
                  <a:rPr lang="zh-CN" altLang="zh-CN" sz="2800" dirty="0"/>
                  <a:t>个不同</a:t>
                </a:r>
                <a:r>
                  <a:rPr lang="zh-CN" altLang="zh-CN" sz="2800" dirty="0" smtClean="0"/>
                  <a:t>主题</a:t>
                </a:r>
                <a:endParaRPr lang="en-US" altLang="zh-CN" sz="2800" dirty="0" smtClean="0"/>
              </a:p>
              <a:p>
                <a:pPr lvl="1"/>
                <a:r>
                  <a:rPr lang="en-US" altLang="zh-CN" sz="2800" dirty="0" smtClean="0"/>
                  <a:t> 80</a:t>
                </a:r>
                <a:r>
                  <a:rPr lang="en-US" altLang="zh-CN" sz="2800" dirty="0"/>
                  <a:t>%</a:t>
                </a:r>
                <a:r>
                  <a:rPr lang="zh-CN" altLang="zh-CN" sz="2800" dirty="0"/>
                  <a:t>作为训练数据，</a:t>
                </a:r>
                <a:r>
                  <a:rPr lang="en-US" altLang="zh-CN" sz="2800" dirty="0"/>
                  <a:t>20%</a:t>
                </a:r>
                <a:r>
                  <a:rPr lang="zh-CN" altLang="zh-CN" sz="2800" dirty="0"/>
                  <a:t>为测试</a:t>
                </a:r>
                <a:r>
                  <a:rPr lang="zh-CN" altLang="zh-CN" sz="2800" dirty="0" smtClean="0"/>
                  <a:t>数据</a:t>
                </a:r>
                <a:endParaRPr lang="en-US" altLang="zh-CN" sz="2800" dirty="0" smtClean="0"/>
              </a:p>
              <a:p>
                <a:pPr lvl="1"/>
                <a:r>
                  <a:rPr lang="zh-CN" altLang="en-US" sz="2800" dirty="0" smtClean="0"/>
                  <a:t> 特征：</a:t>
                </a:r>
                <a:r>
                  <a:rPr lang="en-US" altLang="zh-CN" sz="2800" dirty="0" smtClean="0"/>
                  <a:t>TF-IDF</a:t>
                </a:r>
                <a:r>
                  <a:rPr lang="zh-CN" altLang="en-US" sz="2800" dirty="0" smtClean="0"/>
                  <a:t>（</a:t>
                </a:r>
                <a:r>
                  <a:rPr lang="en-US" altLang="zh-CN" sz="2800" dirty="0" smtClean="0"/>
                  <a:t>2</a:t>
                </a:r>
                <a:r>
                  <a:rPr lang="zh-CN" altLang="zh-CN" sz="2800" dirty="0"/>
                  <a:t>元语法</a:t>
                </a:r>
                <a:r>
                  <a:rPr lang="zh-CN" altLang="zh-CN" sz="2800" dirty="0" smtClean="0"/>
                  <a:t>模型</a:t>
                </a:r>
                <a:r>
                  <a:rPr lang="zh-CN" altLang="en-US" sz="2800" dirty="0" smtClean="0"/>
                  <a:t>）</a:t>
                </a:r>
                <a:r>
                  <a:rPr lang="zh-CN" altLang="zh-CN" sz="2800" dirty="0" smtClean="0"/>
                  <a:t>，特征</a:t>
                </a:r>
                <a:r>
                  <a:rPr lang="zh-CN" altLang="zh-CN" sz="2800" dirty="0"/>
                  <a:t>向量为</a:t>
                </a:r>
                <a:r>
                  <a:rPr lang="en-US" altLang="zh-CN" sz="2800" dirty="0"/>
                  <a:t>155,785</a:t>
                </a:r>
                <a:r>
                  <a:rPr lang="zh-CN" altLang="zh-CN" sz="2800" dirty="0" smtClean="0"/>
                  <a:t>维</a:t>
                </a:r>
                <a:endParaRPr lang="en-US" altLang="zh-CN" sz="2800" dirty="0" smtClean="0"/>
              </a:p>
              <a:p>
                <a:pPr lvl="1"/>
                <a:r>
                  <a:rPr lang="zh-CN" altLang="en-US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dirty="0">
                        <a:latin typeface="Cambria Math" charset="0"/>
                      </a:rPr>
                      <m:t>MultinomialNB</m:t>
                    </m:r>
                  </m:oMath>
                </a14:m>
                <a:r>
                  <a:rPr lang="zh-CN" altLang="en-US" sz="2800" dirty="0" smtClean="0"/>
                  <a:t>：</a:t>
                </a:r>
                <a:r>
                  <a:rPr lang="zh-CN" altLang="zh-CN" sz="2800" dirty="0" smtClean="0"/>
                  <a:t>正确率</a:t>
                </a:r>
                <a:r>
                  <a:rPr lang="zh-CN" altLang="zh-CN" sz="2800" dirty="0"/>
                  <a:t>为</a:t>
                </a:r>
                <a:r>
                  <a:rPr lang="en-US" altLang="zh-CN" sz="2800" dirty="0" smtClean="0"/>
                  <a:t>0.894388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8590083" y="6015702"/>
            <a:ext cx="2186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093F5D"/>
                </a:solidFill>
              </a:rPr>
              <a:t>chp3_news_nb.ipynb</a:t>
            </a:r>
            <a:endParaRPr lang="zh-CN" altLang="en-US" dirty="0">
              <a:solidFill>
                <a:srgbClr val="093F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9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案例：新闻文档分类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29112944"/>
              </p:ext>
            </p:extLst>
          </p:nvPr>
        </p:nvGraphicFramePr>
        <p:xfrm>
          <a:off x="630238" y="1147763"/>
          <a:ext cx="10752420" cy="5364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78250"/>
                <a:gridCol w="1808995"/>
                <a:gridCol w="1425698"/>
                <a:gridCol w="2002766"/>
                <a:gridCol w="2036711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900">
                          <a:effectLst/>
                        </a:rPr>
                        <a:t>新闻类别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900">
                          <a:effectLst/>
                        </a:rPr>
                        <a:t>Precision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900">
                          <a:effectLst/>
                        </a:rPr>
                        <a:t>Recall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900">
                          <a:effectLst/>
                        </a:rPr>
                        <a:t>F1-score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900">
                          <a:effectLst/>
                        </a:rPr>
                        <a:t>Support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alt.atheism               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0.97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0.94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0.95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89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comp.graphics       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0.79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0.84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0.81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99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comp.os.ms-windows.misc 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0.89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0.91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130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comp.sys.ibm.pc.hardware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0.86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0.80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0.83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109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comp.sys.mac.hardware 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0.92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0.92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0.92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117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comp.windows.x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0.92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0.89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0.91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118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misc.forsale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0.85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0.95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117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rec.autos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0.95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0.94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0.95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121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rec.motorcycles 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0.96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0.97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0.97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119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rec.sport.baseball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0.98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1.00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113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rec.sport.hockey       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1.00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0.96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0.98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129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sci.crypt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0.96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0.98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109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sci.electronics 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0.91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0.93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0.92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120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sci.med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0.91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0.95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123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sci.space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0.97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0.97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0.97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119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soc.religion.christian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0.93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0.98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0.95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128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talk.politics.guns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0.97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0.96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0.97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120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talk.politics.mideast 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1.00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1.00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1.00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100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talk.politics.misc 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0.94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0.94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0.94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106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talk.religion.misc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0.96                   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0.84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0.90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77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avg / total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0.94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>
                          <a:effectLst/>
                        </a:rPr>
                        <a:t>0.94</a:t>
                      </a:r>
                      <a:endParaRPr lang="zh-CN" sz="1600" kern="90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 dirty="0">
                          <a:effectLst/>
                        </a:rPr>
                        <a:t>0.94</a:t>
                      </a:r>
                      <a:endParaRPr lang="zh-CN" sz="1600" kern="900" dirty="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en-US" sz="1600" kern="900" dirty="0">
                          <a:effectLst/>
                        </a:rPr>
                        <a:t>2263</a:t>
                      </a:r>
                      <a:endParaRPr lang="zh-CN" sz="1600" kern="900" dirty="0">
                        <a:effectLst/>
                        <a:latin typeface="Times New Roman" charset="0"/>
                        <a:ea typeface="方正博雅宋_GBK" charset="0"/>
                      </a:endParaRPr>
                    </a:p>
                  </a:txBody>
                  <a:tcPr marL="122203" marR="12220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0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补充：分类器性能度量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smtClean="0"/>
              <a:t>下节课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064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大纲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bg1">
                        <a:lumMod val="6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贝叶</a:t>
                </a:r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斯最优分类器</a:t>
                </a:r>
                <a:endParaRPr lang="en-US" altLang="zh-CN" dirty="0" smtClean="0">
                  <a:solidFill>
                    <a:schemeClr val="bg1">
                      <a:lumMod val="6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概率密度函数的参数估计</a:t>
                </a:r>
                <a:endParaRPr lang="en-US" altLang="zh-CN" dirty="0" smtClean="0">
                  <a:solidFill>
                    <a:schemeClr val="bg1">
                      <a:lumMod val="6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朴素</a:t>
                </a:r>
                <a:r>
                  <a:rPr lang="zh-CN" altLang="en-US" dirty="0">
                    <a:solidFill>
                      <a:schemeClr val="bg1">
                        <a:lumMod val="6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贝叶斯分类器</a:t>
                </a:r>
                <a:endParaRPr lang="en-US" altLang="zh-CN" dirty="0">
                  <a:solidFill>
                    <a:schemeClr val="bg1">
                      <a:lumMod val="6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高斯判别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分析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高斯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判别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分析的假设：类条件分布为多元高斯分布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一般情况下，判别函数为输入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𝒙</m:t>
                    </m:r>
                  </m:oMath>
                </a14:m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的二次函数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当两个类别的协方差矩阵相等时，判别函数为线性函数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高斯判别模型的训练</a:t>
                </a:r>
                <a:r>
                  <a:rPr lang="en-US" altLang="zh-CN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参数估计：极大似然估计、贝叶斯估计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  <a:blipFill rotWithShape="0">
                <a:blip r:embed="rId2"/>
                <a:stretch>
                  <a:fillRect l="-896" b="-4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13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高斯判别分析</a:t>
            </a:r>
            <a:br>
              <a:rPr lang="zh-CN" altLang="en-US" dirty="0"/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solidFill>
                      <a:srgbClr val="09405E"/>
                    </a:solidFill>
                  </a:rPr>
                  <a:t>高斯判别分析假设每类数据由一个多元高斯分布产生，即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is-I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𝒙</m:t>
                        </m:r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is-I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l-GR" altLang="zh-CN" b="1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 smtClean="0">
                  <a:solidFill>
                    <a:srgbClr val="09405E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kumimoji="1" lang="en-US" altLang="zh-CN" dirty="0">
                  <a:solidFill>
                    <a:srgbClr val="09405E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kumimoji="1" lang="en-US" altLang="zh-CN" dirty="0" smtClean="0">
                    <a:solidFill>
                      <a:srgbClr val="09405E"/>
                    </a:solidFill>
                  </a:rPr>
                  <a:t> </a:t>
                </a:r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类别的先验分布为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is-I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𝑌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endParaRPr kumimoji="1" lang="en-US" altLang="zh-CN" dirty="0" smtClean="0">
                  <a:solidFill>
                    <a:srgbClr val="09405E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zh-CN" sz="2800" dirty="0">
                    <a:solidFill>
                      <a:srgbClr val="09405E"/>
                    </a:solidFill>
                  </a:rPr>
                  <a:t> </a:t>
                </a:r>
                <a:r>
                  <a:rPr kumimoji="1" lang="zh-CN" altLang="en-US" sz="2800" dirty="0" smtClean="0">
                    <a:solidFill>
                      <a:srgbClr val="09405E"/>
                    </a:solidFill>
                  </a:rPr>
                  <a:t>两类：</a:t>
                </a:r>
                <a:r>
                  <a:rPr lang="en-US" altLang="zh-CN" sz="2800" dirty="0">
                    <a:solidFill>
                      <a:srgbClr val="09405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CN" sz="28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Bernoulli</m:t>
                    </m:r>
                    <m:r>
                      <a:rPr lang="en-US" altLang="zh-CN" sz="28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sz="28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altLang="zh-CN" sz="28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sz="2800" dirty="0" smtClean="0">
                  <a:solidFill>
                    <a:srgbClr val="09405E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zh-CN" sz="2800" dirty="0">
                    <a:solidFill>
                      <a:srgbClr val="09405E"/>
                    </a:solidFill>
                  </a:rPr>
                  <a:t> </a:t>
                </a:r>
                <a:r>
                  <a:rPr kumimoji="1" lang="zh-CN" altLang="en-US" sz="2800" dirty="0" smtClean="0">
                    <a:solidFill>
                      <a:srgbClr val="09405E"/>
                    </a:solidFill>
                  </a:rPr>
                  <a:t>多类 ：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sz="280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Multi</m:t>
                    </m:r>
                    <m:r>
                      <m:rPr>
                        <m:sty m:val="p"/>
                      </m:rPr>
                      <a:rPr lang="en-US" altLang="zh-CN" sz="2800" i="0" dirty="0">
                        <a:solidFill>
                          <a:srgbClr val="09405E"/>
                        </a:solidFill>
                        <a:latin typeface="Cambria Math" charset="0"/>
                      </a:rPr>
                      <m:t>noulli</m:t>
                    </m:r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sz="2800" b="1" i="1" dirty="0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sz="2800" dirty="0">
                  <a:solidFill>
                    <a:srgbClr val="09405E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endParaRPr kumimoji="1" lang="en-US" altLang="zh-CN" sz="2800" dirty="0" smtClean="0">
                  <a:solidFill>
                    <a:srgbClr val="09405E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 根据贝叶斯公式，可计算给定特征时类别的后验概率为：</a:t>
                </a:r>
                <a:endParaRPr kumimoji="1" lang="zh-CN" altLang="en-US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056813" y="5199630"/>
                <a:ext cx="6282233" cy="1042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bg-BG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bg-BG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bg-BG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bg-BG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813" y="5199630"/>
                <a:ext cx="6282233" cy="10422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72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高斯判别分析的判别函数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类别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kumimoji="1" lang="zh-CN" altLang="en-US" dirty="0" smtClean="0"/>
                  <a:t>的判别函数：</a:t>
                </a:r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去掉</a:t>
                </a:r>
                <a:r>
                  <a:rPr lang="zh-CN" altLang="en-US" dirty="0" smtClean="0"/>
                  <a:t>与参数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𝜮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 smtClean="0"/>
                  <a:t>无关</a:t>
                </a:r>
                <a:r>
                  <a:rPr lang="zh-CN" altLang="en-US" dirty="0"/>
                  <a:t>的</a:t>
                </a:r>
                <a:r>
                  <a:rPr lang="zh-CN" altLang="en-US" dirty="0" smtClean="0"/>
                  <a:t>项（</a:t>
                </a:r>
                <a:r>
                  <a:rPr lang="zh-CN" altLang="en-US" dirty="0"/>
                  <a:t>不影响分类</a:t>
                </a:r>
                <a:r>
                  <a:rPr lang="zh-CN" altLang="en-US" dirty="0" smtClean="0"/>
                  <a:t>结果），得到</a:t>
                </a:r>
                <a:endParaRPr lang="zh-CN" altLang="en-US" dirty="0"/>
              </a:p>
              <a:p>
                <a:pPr>
                  <a:lnSpc>
                    <a:spcPct val="100000"/>
                  </a:lnSpc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46125" y="1861393"/>
                <a:ext cx="6352380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kumimoji="1"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n</m:t>
                      </m:r>
                      <m:d>
                        <m:dPr>
                          <m:ctrlPr>
                            <a:rPr kumimoji="1" lang="is-I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d>
                        <m:dPr>
                          <m:ctrlPr>
                            <a:rPr lang="is-I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5" y="1861393"/>
                <a:ext cx="6352380" cy="5786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53318" y="2521259"/>
                <a:ext cx="10638682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d>
                        <m:dPr>
                          <m:ctrlPr>
                            <a:rPr lang="is-I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d>
                        <m:dPr>
                          <m:ctrlPr>
                            <a:rPr lang="is-I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𝜮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sSubSup>
                        <m:sSub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zh-CN" altLang="en-US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𝜮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  <m:sup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r>
                        <a:rPr lang="zh-CN" altLang="en-US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318" y="2521259"/>
                <a:ext cx="10638682" cy="8989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853635" y="877021"/>
                <a:ext cx="5046894" cy="814775"/>
              </a:xfrm>
              <a:prstGeom prst="rect">
                <a:avLst/>
              </a:prstGeom>
              <a:ln>
                <a:solidFill>
                  <a:srgbClr val="09405E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is-IS" altLang="zh-CN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lang="en-US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mr-IN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altLang="zh-CN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𝜮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mr-IN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exp</m:t>
                      </m:r>
                      <m:d>
                        <m:dPr>
                          <m:ctrlPr>
                            <a:rPr lang="is-I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l-GR" altLang="zh-CN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Τ</m:t>
                              </m:r>
                            </m:sup>
                          </m:sSup>
                          <m:sSup>
                            <m:sSupPr>
                              <m:ctrlPr>
                                <a:rPr lang="mr-IN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l-GR" altLang="zh-CN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𝚺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mr-IN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635" y="877021"/>
                <a:ext cx="5046894" cy="81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rgbClr val="09405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746125" y="4453146"/>
                <a:ext cx="9592882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𝜮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sSubSup>
                        <m:sSub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zh-CN" altLang="en-US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𝜮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  <m:sup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r>
                        <a:rPr lang="zh-CN" altLang="en-US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5" y="4453146"/>
                <a:ext cx="9592882" cy="8989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9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高斯判别分析的判别</a:t>
            </a:r>
            <a:r>
              <a:rPr kumimoji="1" lang="zh-CN" altLang="en-US" dirty="0" smtClean="0"/>
              <a:t>函数：两类</a:t>
            </a:r>
            <a:r>
              <a:rPr lang="zh-CN" altLang="en-US" dirty="0"/>
              <a:t/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两个类别的判别函数分别为：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-159413" y="3230037"/>
                <a:ext cx="12501892" cy="869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𝜮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𝜮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𝜮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𝜮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9413" y="3230037"/>
                <a:ext cx="12501892" cy="8695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035974" y="4154953"/>
                <a:ext cx="10153650" cy="8722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zh-CN" altLang="en-US" sz="240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24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 b="0" i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zh-CN" altLang="en-US" sz="24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zh-CN" altLang="en-US" sz="2400" b="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zh-CN" altLang="en-US" sz="24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zh-CN" altLang="en-US" sz="2400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24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4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 b="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24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sz="24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400" b="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zh-CN" altLang="en-US" sz="2400" b="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en-US" sz="24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 b="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zh-CN" altLang="en-US" sz="24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sz="24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400" b="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zh-CN" altLang="en-US" sz="24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zh-CN" altLang="en-US" sz="2400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zh-CN" altLang="en-US" sz="2400" b="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zh-CN" altLang="en-US" sz="2400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400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f>
                        <m:fPr>
                          <m:ctrlPr>
                            <a:rPr lang="zh-CN" altLang="en-US" sz="24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4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400" b="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zh-CN" altLang="en-US" sz="2400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400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400" b="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74" y="4154953"/>
                <a:ext cx="10153650" cy="8722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457201" y="5214870"/>
                <a:ext cx="117348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9405E"/>
                    </a:solidFill>
                    <a:ea typeface="Microsoft YaHei" charset="-122"/>
                    <a:cs typeface="Microsoft YaHei" charset="-122"/>
                  </a:rPr>
                  <a:t>判别函数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is-I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9405E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is-I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ea typeface="Microsoft YaHei" charset="-122"/>
                    <a:cs typeface="Microsoft YaHei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𝒙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的二次函数，因此高斯判别分析亦被称为</a:t>
                </a:r>
                <a:r>
                  <a:rPr lang="zh-CN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二次判别</a:t>
                </a:r>
                <a:r>
                  <a:rPr lang="zh-CN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分析</a:t>
                </a:r>
                <a:endParaRPr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（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Quadratic Discriminant Analysis, QDA</a:t>
                </a:r>
                <a:r>
                  <a:rPr lang="zh-CN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</a:t>
                </a:r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5214870"/>
                <a:ext cx="11734800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779" t="-583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57200" y="6053924"/>
                <a:ext cx="7200048" cy="6845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𝑏</m:t>
                    </m:r>
                    <m:r>
                      <a:rPr lang="zh-CN" altLang="en-US" sz="2400" i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=−</m:t>
                    </m:r>
                    <m:f>
                      <m:fPr>
                        <m:ctrlPr>
                          <a:rPr lang="zh-CN" altLang="en-US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lang="zh-CN" altLang="en-US" sz="2400" i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num>
                      <m:den>
                        <m:r>
                          <a:rPr lang="zh-CN" altLang="en-US" sz="2400" i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zh-CN" altLang="en-US" sz="2400" i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ln</m:t>
                    </m:r>
                    <m:f>
                      <m:fPr>
                        <m:ctrlPr>
                          <a:rPr lang="zh-CN" altLang="en-US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zh-CN" altLang="en-US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sz="24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𝜮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zh-CN" altLang="en-US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l-GR" altLang="zh-CN" sz="24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𝜮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zh-CN" altLang="en-US" sz="2400" b="0" i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</m:t>
                    </m:r>
                    <m:f>
                      <m:fPr>
                        <m:ctrlPr>
                          <a:rPr lang="zh-CN" altLang="en-US" sz="2400" b="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lang="zh-CN" altLang="en-US" sz="2400" b="0" i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num>
                      <m:den>
                        <m:r>
                          <a:rPr lang="zh-CN" altLang="en-US" sz="2400" b="0" i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zh-CN" altLang="en-US" sz="2400" b="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lang="zh-CN" altLang="en-US" sz="2400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𝝁</m:t>
                        </m:r>
                      </m:e>
                      <m:sub>
                        <m:r>
                          <a:rPr lang="en-US" altLang="zh-CN" sz="2400" b="0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zh-CN" altLang="en-US" sz="2400" b="0" i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T</m:t>
                        </m:r>
                      </m:sup>
                    </m:sSubSup>
                    <m:sSubSup>
                      <m:sSubSupPr>
                        <m:ctrlPr>
                          <a:rPr lang="zh-CN" altLang="en-US" sz="2400" b="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lang="zh-CN" altLang="en-US" sz="2400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𝜮</m:t>
                        </m:r>
                      </m:e>
                      <m:sub>
                        <m:r>
                          <a:rPr lang="en-US" altLang="zh-CN" sz="2400" b="0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  <m:sup>
                        <m:r>
                          <a:rPr lang="zh-CN" altLang="en-US" sz="2400" b="0" i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zh-CN" altLang="en-US" sz="2400" b="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𝝁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  <m:r>
                      <a:rPr lang="zh-CN" altLang="en-US" sz="2400" b="0" i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</m:t>
                    </m:r>
                    <m:f>
                      <m:fPr>
                        <m:ctrlPr>
                          <a:rPr lang="zh-CN" altLang="en-US" sz="2400" b="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lang="zh-CN" altLang="en-US" sz="2400" b="0" i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num>
                      <m:den>
                        <m:r>
                          <a:rPr lang="zh-CN" altLang="en-US" sz="2400" b="0" i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zh-CN" altLang="en-US" sz="2400" b="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lang="zh-CN" altLang="en-US" sz="2400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𝝁</m:t>
                        </m:r>
                      </m:e>
                      <m:sub>
                        <m:r>
                          <a:rPr lang="en-US" altLang="zh-CN" sz="2400" b="0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zh-CN" altLang="en-US" sz="2400" b="0" i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T</m:t>
                        </m:r>
                      </m:sup>
                    </m:sSubSup>
                    <m:sSubSup>
                      <m:sSubSupPr>
                        <m:ctrlPr>
                          <a:rPr lang="zh-CN" altLang="en-US" sz="2400" b="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lang="zh-CN" altLang="en-US" sz="2400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𝜮</m:t>
                        </m:r>
                      </m:e>
                      <m:sub>
                        <m:r>
                          <a:rPr lang="en-US" altLang="zh-CN" sz="2400" b="0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  <m:sup>
                        <m:r>
                          <a:rPr lang="zh-CN" altLang="en-US" sz="2400" b="0" i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zh-CN" altLang="en-US" sz="2400" b="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𝝁</m:t>
                        </m:r>
                      </m:e>
                      <m:sub>
                        <m:r>
                          <a:rPr lang="en-US" altLang="zh-CN" sz="2400" b="0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𝒙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无关</a:t>
                </a:r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053924"/>
                <a:ext cx="7200048" cy="684546"/>
              </a:xfrm>
              <a:prstGeom prst="rect">
                <a:avLst/>
              </a:prstGeom>
              <a:blipFill rotWithShape="0">
                <a:blip r:embed="rId6"/>
                <a:stretch>
                  <a:fillRect l="-1270" b="-1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746125" y="1566996"/>
                <a:ext cx="826861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d>
                        <m:dPr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𝜮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𝜮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r>
                        <a:rPr lang="zh-CN" altLang="en-US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5" y="1566996"/>
                <a:ext cx="8268610" cy="78380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731890" y="2422264"/>
                <a:ext cx="829708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d>
                        <m:dPr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𝜮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𝜮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r>
                        <a:rPr lang="zh-CN" altLang="en-US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90" y="2422264"/>
                <a:ext cx="8297080" cy="78380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77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高斯线性判别分析：两类且协方差矩阵相等</a:t>
            </a:r>
            <a:r>
              <a:rPr lang="zh-CN" altLang="en-US" dirty="0"/>
              <a:t/>
            </a:r>
            <a:br>
              <a:rPr lang="zh-CN" altLang="en-US" dirty="0"/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当两</a:t>
                </a:r>
                <a:r>
                  <a:rPr kumimoji="1" lang="zh-CN" altLang="en-US" dirty="0"/>
                  <a:t>类的协方差矩阵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𝜮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𝜮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l-GR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𝜮</m:t>
                    </m:r>
                  </m:oMath>
                </a14:m>
                <a:r>
                  <a:rPr kumimoji="1" lang="zh-CN" altLang="en-US" dirty="0" smtClean="0"/>
                  <a:t>时：</a:t>
                </a:r>
                <a:endParaRPr kumimoji="1" lang="en-US" altLang="zh-CN" dirty="0" smtClean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-829120" y="1972652"/>
                <a:ext cx="13671177" cy="10021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28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80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8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𝜮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zh-CN" altLang="en-US" sz="280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8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𝜮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zh-CN" altLang="en-US" sz="28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80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𝜮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80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𝜮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zh-CN" altLang="en-US" sz="28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9120" y="1972652"/>
                <a:ext cx="13671177" cy="10021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457201" y="5214870"/>
                <a:ext cx="117348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9405E"/>
                    </a:solidFill>
                    <a:ea typeface="Microsoft YaHei" charset="-122"/>
                    <a:cs typeface="Microsoft YaHei" charset="-122"/>
                  </a:rPr>
                  <a:t>判别函数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is-I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9405E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is-I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sz="2400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ea typeface="Microsoft YaHei" charset="-122"/>
                    <a:cs typeface="Microsoft YaHei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𝒙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的一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次函数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线性函数</a:t>
                </a:r>
                <a:endParaRPr lang="en-US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亦被称为线性</a:t>
                </a:r>
                <a:r>
                  <a:rPr lang="zh-CN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判别分析（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Linear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Discriminant Analysis, LDA</a:t>
                </a:r>
                <a:r>
                  <a:rPr lang="zh-CN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 </a:t>
                </a:r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5214870"/>
                <a:ext cx="11734800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779" t="-5839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57200" y="6053924"/>
                <a:ext cx="5864939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𝑏</m:t>
                    </m:r>
                    <m:r>
                      <a:rPr lang="en-US" altLang="zh-CN" sz="2400" b="0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lang="zh-CN" altLang="en-US" sz="2400" b="0" i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</m:t>
                    </m:r>
                    <m:f>
                      <m:fPr>
                        <m:ctrlPr>
                          <a:rPr lang="zh-CN" altLang="en-US" sz="2400" b="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lang="zh-CN" altLang="en-US" sz="2400" b="0" i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num>
                      <m:den>
                        <m:r>
                          <a:rPr lang="zh-CN" altLang="en-US" sz="2400" b="0" i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zh-CN" altLang="en-US" sz="2400" b="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lang="zh-CN" altLang="en-US" sz="2400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𝝁</m:t>
                        </m:r>
                      </m:e>
                      <m:sub>
                        <m:r>
                          <a:rPr lang="en-US" altLang="zh-CN" sz="2400" b="0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zh-CN" altLang="en-US" sz="2400" b="0" i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T</m:t>
                        </m:r>
                      </m:sup>
                    </m:sSubSup>
                    <m:sSup>
                      <m:sSup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l-GR" altLang="zh-CN" sz="2400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𝜮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zh-CN" altLang="en-US" sz="2400" b="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𝝁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  <m:r>
                      <a:rPr lang="zh-CN" altLang="en-US" sz="2400" b="0" i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</m:t>
                    </m:r>
                    <m:f>
                      <m:fPr>
                        <m:ctrlPr>
                          <a:rPr lang="zh-CN" altLang="en-US" sz="2400" b="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lang="zh-CN" altLang="en-US" sz="2400" b="0" i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num>
                      <m:den>
                        <m:r>
                          <a:rPr lang="zh-CN" altLang="en-US" sz="2400" b="0" i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zh-CN" altLang="en-US" sz="2400" b="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lang="zh-CN" altLang="en-US" sz="2400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𝝁</m:t>
                        </m:r>
                      </m:e>
                      <m:sub>
                        <m:r>
                          <a:rPr lang="en-US" altLang="zh-CN" sz="2400" b="0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zh-CN" altLang="en-US" sz="2400" b="0" i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T</m:t>
                        </m:r>
                      </m:sup>
                    </m:sSubSup>
                    <m:sSup>
                      <m:sSup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l-GR" altLang="zh-CN" sz="2400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𝜮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zh-CN" altLang="en-US" sz="2400" b="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zh-CN" altLang="en-US" sz="2400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𝝁</m:t>
                        </m:r>
                      </m:e>
                      <m:sub>
                        <m:r>
                          <a:rPr lang="en-US" altLang="zh-CN" sz="2400" b="0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𝒙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无关</a:t>
                </a:r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053924"/>
                <a:ext cx="5864939" cy="613886"/>
              </a:xfrm>
              <a:prstGeom prst="rect">
                <a:avLst/>
              </a:prstGeom>
              <a:blipFill rotWithShape="0">
                <a:blip r:embed="rId5"/>
                <a:stretch>
                  <a:fillRect l="-1559" r="-624" b="-8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278876" y="864987"/>
                <a:ext cx="4833503" cy="737702"/>
              </a:xfrm>
              <a:prstGeom prst="rect">
                <a:avLst/>
              </a:prstGeom>
              <a:ln>
                <a:solidFill>
                  <a:srgbClr val="09405E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𝑏</m:t>
                      </m:r>
                      <m:r>
                        <a:rPr lang="zh-CN" altLang="en-US" sz="20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=−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0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zh-CN" altLang="en-US" sz="20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ln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0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𝜮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0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0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𝜮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zh-CN" altLang="en-US" sz="20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0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0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0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0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0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𝜮</m:t>
                          </m:r>
                        </m:e>
                        <m:sub>
                          <m:r>
                            <a:rPr lang="en-US" altLang="zh-CN" sz="20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0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zh-CN" altLang="en-US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sub>
                      </m:sSub>
                      <m:r>
                        <a:rPr lang="zh-CN" altLang="en-US" sz="20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0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0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0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0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0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𝜮</m:t>
                          </m:r>
                        </m:e>
                        <m:sub>
                          <m:r>
                            <a:rPr lang="en-US" altLang="zh-CN" sz="20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0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zh-CN" altLang="en-US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0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0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76" y="864987"/>
                <a:ext cx="4833503" cy="73770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rgbClr val="09405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-1742608" y="2870368"/>
                <a:ext cx="13671177" cy="10021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l-GR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28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2608" y="2870368"/>
                <a:ext cx="13671177" cy="100213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5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charset="-122"/>
                <a:ea typeface="微软雅黑" charset="-122"/>
              </a:rPr>
              <a:t>最大后验概率</a:t>
            </a:r>
            <a:r>
              <a:rPr lang="zh-CN" altLang="en-US" dirty="0" smtClean="0">
                <a:latin typeface="微软雅黑" charset="-122"/>
                <a:ea typeface="微软雅黑" charset="-122"/>
              </a:rPr>
              <a:t>决策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最小错误率决等价</a:t>
                </a:r>
                <a:r>
                  <a:rPr lang="zh-CN" altLang="en-US" dirty="0"/>
                  <a:t>于最大后验概率</a:t>
                </a:r>
                <a:r>
                  <a:rPr lang="zh-CN" altLang="en-US" dirty="0" smtClean="0"/>
                  <a:t>决策</a:t>
                </a:r>
                <a:r>
                  <a:rPr lang="zh-CN" altLang="en-US" dirty="0" smtClean="0">
                    <a:latin typeface="微软雅黑" charset="-122"/>
                    <a:ea typeface="微软雅黑" charset="-122"/>
                  </a:rPr>
                  <a:t>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mr-IN" altLang="zh-CN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kumimoji="1" lang="mr-IN" altLang="zh-CN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kumimoji="1" lang="en-US" altLang="zh-CN" i="1">
                                <a:latin typeface="Cambria Math" charset="0"/>
                              </a:rPr>
                              <m:t>𝑐</m:t>
                            </m:r>
                          </m:lim>
                        </m:limLow>
                      </m:fName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𝑃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zh-CN" b="1" i="1">
                            <a:latin typeface="Cambria Math" charset="0"/>
                          </a:rPr>
                          <m:t>𝒙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kumimoji="1" lang="en-US" altLang="zh-CN" dirty="0" smtClean="0"/>
              </a:p>
              <a:p>
                <a:r>
                  <a:rPr kumimoji="1" lang="zh-CN" altLang="en-US" dirty="0" smtClean="0"/>
                  <a:t>根据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贝叶</a:t>
                </a:r>
                <a:r>
                  <a:rPr lang="zh-CN" altLang="en-US" dirty="0" smtClean="0">
                    <a:solidFill>
                      <a:srgbClr val="C00000"/>
                    </a:solidFill>
                  </a:rPr>
                  <a:t>斯规则</a:t>
                </a:r>
                <a:r>
                  <a:rPr lang="zh-CN" altLang="en-US" dirty="0" smtClean="0"/>
                  <a:t>，后验概率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判别规则： 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164" b="-50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30237" y="4830702"/>
                <a:ext cx="1162036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is-I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𝑌</m:t>
                        </m:r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d>
                    <m:r>
                      <a:rPr kumimoji="1" lang="zh-CN" altLang="en-US" sz="2800" b="1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：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类别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𝑐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的先验概率</a:t>
                </a:r>
                <a:endParaRPr kumimoji="1"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is-I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𝒙</m:t>
                        </m:r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𝑌</m:t>
                        </m:r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d>
                    <m:r>
                      <a:rPr kumimoji="1" lang="zh-CN" altLang="en-US" sz="2800" b="1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：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类条件概率；当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9405E"/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为连续值，用概率密度函数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is-I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𝒙</m:t>
                        </m:r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𝑌</m:t>
                        </m:r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d>
                    <m:r>
                      <a:rPr lang="zh-CN" altLang="en-US" sz="28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替代</m:t>
                    </m:r>
                  </m:oMath>
                </a14:m>
                <a:endParaRPr kumimoji="1"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4830702"/>
                <a:ext cx="11620361" cy="954107"/>
              </a:xfrm>
              <a:prstGeom prst="rect">
                <a:avLst/>
              </a:prstGeom>
              <a:blipFill rotWithShape="0">
                <a:blip r:embed="rId3"/>
                <a:stretch>
                  <a:fillRect t="-6369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7447328" y="2058878"/>
            <a:ext cx="1814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条件概率： </a:t>
            </a:r>
            <a:endParaRPr lang="en-US" altLang="zh-CN" sz="240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46125" y="2438757"/>
                <a:ext cx="6344173" cy="1042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bg-BG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bg-BG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bg-BG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bg-BG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5" y="2438757"/>
                <a:ext cx="6344173" cy="104220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677021" y="5970897"/>
                <a:ext cx="5228226" cy="731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mr-IN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acc>
                            <m:accPr>
                              <m:chr m:val="̂"/>
                              <m:ctrlP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kumimoji="1" lang="mr-IN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kumimoji="1" lang="mr-IN" altLang="zh-CN" sz="280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021" y="5970897"/>
                <a:ext cx="5228226" cy="73161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486247" y="2486529"/>
                <a:ext cx="4752455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0206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𝐴</m:t>
                          </m:r>
                        </m:e>
                        <m:e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𝐵</m:t>
                          </m:r>
                        </m:e>
                      </m:d>
                      <m:r>
                        <a:rPr kumimoji="1" lang="en-US" altLang="zh-CN" sz="2400" b="1" i="1">
                          <a:solidFill>
                            <a:srgbClr val="00206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400" b="1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𝑃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𝐴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𝑃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𝐵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)</m:t>
                          </m:r>
                        </m:den>
                      </m:f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400" b="1" i="1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𝐵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𝑃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𝑃</m:t>
                          </m:r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𝐵</m:t>
                          </m:r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247" y="2486529"/>
                <a:ext cx="4752455" cy="8745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7467281" y="3583910"/>
            <a:ext cx="2122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全概率公式： </a:t>
            </a:r>
            <a:endParaRPr lang="en-US" altLang="zh-CN" sz="2400" dirty="0" smtClean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375563" y="4020955"/>
                <a:ext cx="3639009" cy="775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00206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𝐵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bg-BG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𝐵</m:t>
                              </m:r>
                              <m: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0206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63" y="4020955"/>
                <a:ext cx="3639009" cy="7750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 bwMode="auto">
          <a:xfrm>
            <a:off x="7513983" y="1990526"/>
            <a:ext cx="4678017" cy="2737161"/>
          </a:xfrm>
          <a:prstGeom prst="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677021" y="3842799"/>
                <a:ext cx="37356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021" y="3842799"/>
                <a:ext cx="3735638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03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线性判别分析</a:t>
            </a:r>
            <a:br>
              <a:rPr kumimoji="1" lang="zh-CN" altLang="en-US" dirty="0"/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更特别的，当两个高斯分布为各向同性，即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𝜮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𝜮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b="1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is-I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s-I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is-IS" altLang="zh-CN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b="1" i="1" smtClean="0">
                        <a:latin typeface="Cambria Math" charset="0"/>
                      </a:rPr>
                      <m:t>𝑰</m:t>
                    </m:r>
                  </m:oMath>
                </a14:m>
                <a:r>
                  <a:rPr kumimoji="1" lang="zh-CN" altLang="en-US" dirty="0" smtClean="0"/>
                  <a:t>时，</a:t>
                </a:r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endParaRPr kumimoji="1" lang="en-US" altLang="zh-CN" dirty="0" smtClean="0"/>
              </a:p>
              <a:p>
                <a:r>
                  <a:rPr kumimoji="1" lang="zh-CN" altLang="en-US" dirty="0" smtClean="0"/>
                  <a:t>若两</a:t>
                </a:r>
                <a:r>
                  <a:rPr kumimoji="1" lang="zh-CN" altLang="en-US" dirty="0"/>
                  <a:t>类的先验相等 ，即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zh-CN" altLang="en-US">
                            <a:latin typeface="Cambria Math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zh-CN" alt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zh-CN" altLang="en-US">
                            <a:latin typeface="Cambria Math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</m:d>
                  </m:oMath>
                </a14:m>
                <a:r>
                  <a:rPr kumimoji="1" lang="zh-CN" altLang="en-US" dirty="0"/>
                  <a:t>时</a:t>
                </a:r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endParaRPr kumimoji="1" lang="en-US" altLang="zh-CN" dirty="0" smtClean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58821" y="1715237"/>
                <a:ext cx="10995411" cy="7798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l-GR" altLang="zh-CN" sz="2400" b="1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24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l-GR" altLang="zh-CN" sz="2400" b="1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sub>
                      </m:sSub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l-GR" altLang="zh-CN" sz="2400" b="1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b>
                      </m:sSub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21" y="1715237"/>
                <a:ext cx="10995411" cy="7798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196589" y="2698434"/>
                <a:ext cx="10995411" cy="804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40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is-I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−2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𝑰</m:t>
                      </m:r>
                      <m:r>
                        <a:rPr lang="zh-CN" altLang="en-US" sz="24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is-I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r>
                        <a:rPr lang="en-US" altLang="zh-CN" sz="24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𝑰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sub>
                      </m:sSub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is-I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𝑰</m:t>
                          </m:r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b>
                      </m:sSub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589" y="2698434"/>
                <a:ext cx="10995411" cy="80425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-909954" y="5468246"/>
                <a:ext cx="10995411" cy="7037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pt-BR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zh-CN" altLang="en-US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9954" y="5468246"/>
                <a:ext cx="10995411" cy="70378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91940" y="3755594"/>
                <a:ext cx="10995411" cy="7798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pt-BR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zh-CN" alt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40" y="3755594"/>
                <a:ext cx="10995411" cy="77989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7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线性判别</a:t>
            </a:r>
            <a:r>
              <a:rPr kumimoji="1" lang="zh-CN" altLang="en-US" dirty="0" smtClean="0"/>
              <a:t>分析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6" y="1147763"/>
                <a:ext cx="11561763" cy="523727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𝜮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l-GR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𝜮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b="1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is-I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is-I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is-I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b="1" i="1">
                        <a:latin typeface="Cambria Math" charset="0"/>
                      </a:rPr>
                      <m:t>𝑰</m:t>
                    </m:r>
                  </m:oMath>
                </a14:m>
                <a:r>
                  <a:rPr kumimoji="1" lang="zh-CN" altLang="en-US" dirty="0" smtClean="0"/>
                  <a:t>，且两类的先验相等 ，即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zh-CN" altLang="en-US">
                            <a:latin typeface="Cambria Math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zh-CN" alt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zh-CN" altLang="en-US">
                            <a:latin typeface="Cambria Math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时，</a:t>
                </a:r>
                <a:endParaRPr kumimoji="1" lang="en-US" altLang="zh-CN" dirty="0" smtClean="0"/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 smtClean="0"/>
              </a:p>
              <a:p>
                <a:endParaRPr kumimoji="1" lang="en-US" altLang="zh-CN" dirty="0" smtClean="0"/>
              </a:p>
              <a:p>
                <a:r>
                  <a:rPr kumimoji="1" lang="zh-CN" altLang="en-US" dirty="0" smtClean="0"/>
                  <a:t>若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charset="0"/>
                      </a:rPr>
                      <m:t>𝒙</m:t>
                    </m:r>
                  </m:oMath>
                </a14:m>
                <a:r>
                  <a:rPr kumimoji="1" lang="zh-CN" altLang="en-US" dirty="0" smtClean="0"/>
                  <a:t>位于决策边界上</a:t>
                </a:r>
                <a:r>
                  <a:rPr kumimoji="1"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is-I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1" lang="is-I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kumimoji="1" lang="zh-CN" altLang="en-US" dirty="0" smtClean="0"/>
                  <a:t>，则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6" y="1147763"/>
                <a:ext cx="11561763" cy="5237271"/>
              </a:xfrm>
              <a:blipFill rotWithShape="0">
                <a:blip r:embed="rId3"/>
                <a:stretch>
                  <a:fillRect l="-896" t="-1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-262426" y="3414507"/>
                <a:ext cx="8753668" cy="7037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pt-BR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0</m:t>
                      </m:r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2426" y="3414507"/>
                <a:ext cx="8753668" cy="70378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54729" y="5106082"/>
                <a:ext cx="6877050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zh-CN" altLang="en-US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0</m:t>
                      </m:r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29" y="5106082"/>
                <a:ext cx="6877050" cy="69147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26647" y="6000304"/>
                <a:ext cx="6877050" cy="829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4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fPr>
                            <m:num>
                              <m:r>
                                <a:rPr lang="zh-CN" altLang="en-US" sz="24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4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is-I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0</m:t>
                      </m:r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7" y="6000304"/>
                <a:ext cx="6877050" cy="8298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9868032" y="3388758"/>
                <a:ext cx="1747658" cy="407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两边同乘以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s-I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is-I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𝜎</m:t>
                        </m:r>
                      </m:e>
                      <m:sup>
                        <m:r>
                          <a:rPr lang="is-I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p>
                  </m:oMath>
                </a14:m>
                <a:endParaRPr kumimoji="1" lang="zh-CN" altLang="en-US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032" y="3388758"/>
                <a:ext cx="1747658" cy="407099"/>
              </a:xfrm>
              <a:prstGeom prst="rect">
                <a:avLst/>
              </a:prstGeom>
              <a:blipFill rotWithShape="0">
                <a:blip r:embed="rId9"/>
                <a:stretch>
                  <a:fillRect l="-3846" t="-7463" b="-25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9137959" y="4091150"/>
                <a:ext cx="3054041" cy="407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s-IS" altLang="zh-CN" sz="20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𝑎</m:t>
                          </m:r>
                        </m:e>
                        <m:sup>
                          <m:r>
                            <a:rPr lang="is-IS" altLang="zh-CN" sz="20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</m:t>
                      </m:r>
                      <m:sSup>
                        <m:sSupPr>
                          <m:ctrlPr>
                            <a:rPr lang="is-IS" altLang="zh-CN" sz="20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𝑏</m:t>
                          </m:r>
                        </m:e>
                        <m:sup>
                          <m:r>
                            <a:rPr lang="is-IS" altLang="zh-CN" sz="20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7030A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ctrlPr>
                            <a:rPr lang="is-IS" altLang="zh-CN" sz="20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𝑎</m:t>
                          </m:r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is-IS" altLang="zh-CN" sz="20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𝑎</m:t>
                          </m:r>
                          <m:r>
                            <a:rPr lang="en-US" altLang="zh-CN" sz="20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</m:t>
                          </m:r>
                          <m:r>
                            <a:rPr lang="en-US" altLang="zh-CN" sz="20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rgbClr val="7030A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9" y="4091150"/>
                <a:ext cx="3054041" cy="4070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128927" y="6207480"/>
                <a:ext cx="39982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kumimoji="1" lang="zh-CN" altLang="en-US" sz="200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位于两个类中心的垂直平分线上 </a:t>
                </a:r>
                <a:endParaRPr kumimoji="1" lang="zh-CN" altLang="en-US" sz="200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927" y="6207480"/>
                <a:ext cx="3998210" cy="400110"/>
              </a:xfrm>
              <a:prstGeom prst="rect">
                <a:avLst/>
              </a:prstGeom>
              <a:blipFill rotWithShape="0">
                <a:blip r:embed="rId11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746125" y="1798491"/>
                <a:ext cx="8869621" cy="7037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pt-BR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5" y="1798491"/>
                <a:ext cx="8869621" cy="70378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-537007" y="4294699"/>
                <a:ext cx="8753668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zh-CN" altLang="en-US" sz="24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zh-CN" altLang="en-US" sz="2400" smtClean="0">
                          <a:solidFill>
                            <a:srgbClr val="7030A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zh-CN" alt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sub>
                      </m:sSub>
                      <m:r>
                        <a:rPr lang="zh-CN" altLang="en-US" sz="2400">
                          <a:solidFill>
                            <a:srgbClr val="7030A0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zh-CN" alt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0</m:t>
                      </m:r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7007" y="4294699"/>
                <a:ext cx="8753668" cy="69147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1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高斯判别模型的训练</a:t>
            </a:r>
            <a:br>
              <a:rPr kumimoji="1" lang="zh-CN" altLang="en-US" dirty="0"/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705198" cy="5237271"/>
              </a:xfrm>
            </p:spPr>
            <p:txBody>
              <a:bodyPr/>
              <a:lstStyle/>
              <a:p>
                <a:pPr lvl="1" indent="-285750">
                  <a:buFont typeface="Wingdings" panose="05000000000000000000" pitchFamily="2" charset="2"/>
                  <a:buChar char="n"/>
                </a:pPr>
                <a:r>
                  <a:rPr kumimoji="1" lang="zh-CN" altLang="en-US" sz="2800" dirty="0"/>
                  <a:t>类先</a:t>
                </a:r>
                <a:r>
                  <a:rPr kumimoji="1" lang="zh-CN" altLang="en-US" sz="2800" dirty="0" smtClean="0"/>
                  <a:t>验</a:t>
                </a:r>
                <a:r>
                  <a:rPr kumimoji="1" lang="zh-CN" altLang="en-US" sz="2800" dirty="0"/>
                  <a:t>：</a:t>
                </a:r>
                <a:r>
                  <a:rPr kumimoji="1" lang="en-US" altLang="zh-CN" sz="2800" dirty="0" smtClean="0"/>
                  <a:t>Bernoulli</a:t>
                </a:r>
                <a:r>
                  <a:rPr kumimoji="1" lang="zh-CN" altLang="en-US" sz="2800" dirty="0" smtClean="0"/>
                  <a:t>分布或</a:t>
                </a:r>
                <a:r>
                  <a:rPr kumimoji="1" lang="en-US" altLang="zh-CN" sz="2800" dirty="0" err="1" smtClean="0"/>
                  <a:t>Multiltinoulli</a:t>
                </a:r>
                <a:r>
                  <a:rPr kumimoji="1" lang="zh-CN" altLang="en-US" sz="2800" dirty="0" smtClean="0"/>
                  <a:t>分布</a:t>
                </a:r>
                <a:endParaRPr kumimoji="1" lang="en-US" altLang="zh-CN" sz="2800" dirty="0" smtClean="0"/>
              </a:p>
              <a:p>
                <a:pPr lvl="1"/>
                <a:r>
                  <a:rPr lang="zh-CN" altLang="en-US" dirty="0" smtClean="0"/>
                  <a:t> 同</a:t>
                </a:r>
                <a:r>
                  <a:rPr lang="zh-CN" altLang="en-US" dirty="0"/>
                  <a:t>朴素贝叶斯分类器</a:t>
                </a:r>
                <a:endParaRPr lang="en-US" altLang="zh-CN" dirty="0"/>
              </a:p>
              <a:p>
                <a:endParaRPr kumimoji="1" lang="en-US" altLang="zh-CN" dirty="0" smtClean="0"/>
              </a:p>
              <a:p>
                <a:r>
                  <a:rPr kumimoji="1" lang="zh-CN" altLang="en-US" dirty="0" smtClean="0"/>
                  <a:t>类条件分布的参数：每个类别的均值向量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zh-CN" altLang="en-US" dirty="0" smtClean="0"/>
                  <a:t>和协方差矩阵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l-GR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𝜮</m:t>
                        </m:r>
                      </m:e>
                      <m:sub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𝒄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r>
                  <a:rPr kumimoji="1" lang="zh-CN" altLang="en-US" dirty="0" smtClean="0"/>
                  <a:t>根据概率密度函数参数估计部分关于多元高斯分布参数估计的结论：</a:t>
                </a:r>
                <a:endParaRPr kumimoji="1" lang="en-US" altLang="zh-CN" dirty="0" smtClean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705198" cy="5237271"/>
              </a:xfrm>
              <a:blipFill rotWithShape="0">
                <a:blip r:embed="rId2"/>
                <a:stretch>
                  <a:fillRect l="-885" t="-1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96429" y="3627579"/>
                <a:ext cx="5384744" cy="94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𝐶</m:t>
                                  </m:r>
                                </m:sup>
                                <m:e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𝐶</m:t>
                                  </m:r>
                                </m:sup>
                                <m:e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4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zh-CN" altLang="en-US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29" y="3627579"/>
                <a:ext cx="5384744" cy="947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381173" y="3850564"/>
                <a:ext cx="24899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𝑐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类样本的均值</a:t>
                </a:r>
                <a:endParaRPr kumimoji="1"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173" y="3850564"/>
                <a:ext cx="248991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922" t="-10667" r="-2941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014277" y="6049202"/>
                <a:ext cx="43365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𝑐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类的样本的</a:t>
                </a:r>
                <a:r>
                  <a:rPr kumimoji="1" lang="zh-CN" altLang="en-US" sz="240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经验协方差矩阵</a:t>
                </a:r>
                <a:endParaRPr kumimoji="1" lang="zh-CN" altLang="en-US" sz="240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277" y="6049202"/>
                <a:ext cx="4336572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250" t="-10526" r="-126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96429" y="4773791"/>
                <a:ext cx="9692653" cy="10284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l-GR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𝜮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𝐶</m:t>
                                  </m:r>
                                </m:sup>
                                <m:e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𝐶</m:t>
                                  </m:r>
                                </m:sup>
                                <m:e>
                                  <m: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𝕀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  <m:sSup>
                        <m:sSup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𝐶</m:t>
                                      </m:r>
                                    </m:sup>
                                    <m:e>
                                      <m: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𝕀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d>
                                    <m:dPr>
                                      <m:ctrlPr>
                                        <a:rPr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ctrlPr>
                                        <a:rPr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𝐶</m:t>
                                      </m:r>
                                    </m:sup>
                                    <m:e>
                                      <m:r>
                                        <a:rPr lang="is-I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𝕀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nary>
                            </m:den>
                          </m:f>
                        </m:e>
                        <m:sup>
                          <m:r>
                            <m:rPr>
                              <m:sty m:val="p"/>
                            </m:rPr>
                            <a:rPr lang="el-GR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Τ</m:t>
                          </m:r>
                        </m:sup>
                      </m:sSup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29" y="4773791"/>
                <a:ext cx="9692653" cy="10284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6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高斯判别模型的</a:t>
            </a:r>
            <a:r>
              <a:rPr kumimoji="1" lang="zh-CN" altLang="en-US" dirty="0" smtClean="0"/>
              <a:t>训练 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 正则</a:t>
            </a:r>
            <a:r>
              <a:rPr kumimoji="1" lang="zh-CN" altLang="en-US" dirty="0"/>
              <a:t/>
            </a:r>
            <a:br>
              <a:rPr kumimoji="1" lang="zh-CN" altLang="en-US" dirty="0"/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zh-CN" dirty="0"/>
                  <a:t>当训练样本数量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zh-CN" dirty="0"/>
                  <a:t>相比特征维度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zh-CN" altLang="zh-CN" dirty="0"/>
                  <a:t>较小时，上述协方差矩阵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b="1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b="1" i="1" dirty="0">
                                <a:latin typeface="Cambria Math" charset="0"/>
                              </a:rPr>
                              <m:t>𝜮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zh-CN" dirty="0"/>
                  <a:t>是奇异</a:t>
                </a:r>
                <a:r>
                  <a:rPr lang="zh-CN" altLang="zh-CN" dirty="0" smtClean="0"/>
                  <a:t>的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lang="zh-CN" altLang="zh-CN" dirty="0" smtClean="0"/>
                  <a:t>可</a:t>
                </a:r>
                <a:r>
                  <a:rPr lang="zh-CN" altLang="zh-CN" dirty="0"/>
                  <a:t>采用收缩（</a:t>
                </a:r>
                <a:r>
                  <a:rPr lang="en-US" altLang="zh-CN" dirty="0"/>
                  <a:t>Shrinkage</a:t>
                </a:r>
                <a:r>
                  <a:rPr lang="zh-CN" altLang="zh-CN" dirty="0"/>
                  <a:t>）提升的协方差矩阵预测准确性</a:t>
                </a:r>
                <a:r>
                  <a:rPr lang="zh-CN" altLang="zh-CN" dirty="0" smtClean="0"/>
                  <a:t>：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zh-CN" dirty="0" smtClean="0"/>
                  <a:t>其中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𝛿</m:t>
                    </m:r>
                  </m:oMath>
                </a14:m>
                <a:r>
                  <a:rPr lang="zh-CN" altLang="zh-CN" dirty="0"/>
                  <a:t>是收缩因子，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𝑭</m:t>
                    </m:r>
                  </m:oMath>
                </a14:m>
                <a:r>
                  <a:rPr lang="zh-CN" altLang="zh-CN" dirty="0"/>
                  <a:t>为一个高度结构化的矩阵，如</a:t>
                </a:r>
                <a:r>
                  <a:rPr lang="zh-CN" altLang="zh-CN" dirty="0" smtClean="0"/>
                  <a:t>对角</a:t>
                </a:r>
                <a:r>
                  <a:rPr lang="zh-CN" altLang="en-US" dirty="0" smtClean="0"/>
                  <a:t>矩</a:t>
                </a:r>
                <a:r>
                  <a:rPr lang="zh-CN" altLang="zh-CN" dirty="0" smtClean="0"/>
                  <a:t>阵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94162"/>
                        </a:solidFill>
                        <a:latin typeface="Cambria Math" charset="0"/>
                      </a:rPr>
                      <m:t>𝑰</m:t>
                    </m:r>
                  </m:oMath>
                </a14:m>
                <a:r>
                  <a:rPr lang="zh-CN" altLang="zh-CN" dirty="0" smtClean="0">
                    <a:effectLst/>
                  </a:rPr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  <a:blipFill rotWithShape="0">
                <a:blip r:embed="rId2"/>
                <a:stretch>
                  <a:fillRect l="-896" t="-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733320" y="2343024"/>
                <a:ext cx="3458254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sz="2800" b="1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𝜮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=(1−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𝛿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𝛿</m:t>
                      </m:r>
                      <m:r>
                        <a:rPr lang="en-US" altLang="zh-CN" sz="2800" b="1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𝑭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320" y="2343024"/>
                <a:ext cx="3458254" cy="5347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81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Scikit</a:t>
            </a:r>
            <a:r>
              <a:rPr kumimoji="1" lang="en-US" altLang="zh-CN" dirty="0" smtClean="0"/>
              <a:t>-learn</a:t>
            </a:r>
            <a:r>
              <a:rPr kumimoji="1" lang="zh-CN" altLang="en-US" dirty="0" smtClean="0"/>
              <a:t>中的高斯判别分析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6326" y="1000311"/>
            <a:ext cx="120856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>
                <a:solidFill>
                  <a:srgbClr val="094162"/>
                </a:solidFill>
                <a:latin typeface="Helvetica" charset="0"/>
              </a:rPr>
              <a:t>class </a:t>
            </a:r>
            <a:r>
              <a:rPr lang="en-US" altLang="zh-CN" sz="2800" dirty="0" err="1">
                <a:solidFill>
                  <a:srgbClr val="094162"/>
                </a:solidFill>
              </a:rPr>
              <a:t>sklearn.discriminant_analysis.QuadraticDiscriminantAnalysis</a:t>
            </a:r>
            <a:r>
              <a:rPr lang="en-US" altLang="zh-CN" sz="2800" dirty="0">
                <a:solidFill>
                  <a:srgbClr val="094162"/>
                </a:solidFill>
                <a:latin typeface="Helvetica" charset="0"/>
              </a:rPr>
              <a:t>(</a:t>
            </a:r>
            <a:r>
              <a:rPr lang="en-US" altLang="zh-CN" sz="2800" i="1" dirty="0">
                <a:solidFill>
                  <a:srgbClr val="094162"/>
                </a:solidFill>
                <a:latin typeface="Helvetica" charset="0"/>
              </a:rPr>
              <a:t>priors=None</a:t>
            </a:r>
            <a:r>
              <a:rPr lang="en-US" altLang="zh-CN" sz="2800" dirty="0">
                <a:solidFill>
                  <a:srgbClr val="094162"/>
                </a:solidFill>
                <a:latin typeface="Helvetica" charset="0"/>
              </a:rPr>
              <a:t>, </a:t>
            </a:r>
            <a:r>
              <a:rPr lang="en-US" altLang="zh-CN" sz="2800" i="1" dirty="0" err="1">
                <a:solidFill>
                  <a:srgbClr val="094162"/>
                </a:solidFill>
                <a:latin typeface="Helvetica" charset="0"/>
              </a:rPr>
              <a:t>reg_param</a:t>
            </a:r>
            <a:r>
              <a:rPr lang="en-US" altLang="zh-CN" sz="2800" i="1" dirty="0">
                <a:solidFill>
                  <a:srgbClr val="094162"/>
                </a:solidFill>
                <a:latin typeface="Helvetica" charset="0"/>
              </a:rPr>
              <a:t>=0.0</a:t>
            </a:r>
            <a:r>
              <a:rPr lang="en-US" altLang="zh-CN" sz="2800" dirty="0">
                <a:solidFill>
                  <a:srgbClr val="094162"/>
                </a:solidFill>
                <a:latin typeface="Helvetica" charset="0"/>
              </a:rPr>
              <a:t>, </a:t>
            </a:r>
            <a:r>
              <a:rPr lang="en-US" altLang="zh-CN" sz="2800" i="1" dirty="0" err="1">
                <a:solidFill>
                  <a:srgbClr val="094162"/>
                </a:solidFill>
                <a:latin typeface="Helvetica" charset="0"/>
              </a:rPr>
              <a:t>store_covariances</a:t>
            </a:r>
            <a:r>
              <a:rPr lang="en-US" altLang="zh-CN" sz="2800" i="1" dirty="0">
                <a:solidFill>
                  <a:srgbClr val="094162"/>
                </a:solidFill>
                <a:latin typeface="Helvetica" charset="0"/>
              </a:rPr>
              <a:t>=False</a:t>
            </a:r>
            <a:r>
              <a:rPr lang="en-US" altLang="zh-CN" sz="2800" dirty="0">
                <a:solidFill>
                  <a:srgbClr val="094162"/>
                </a:solidFill>
                <a:latin typeface="Helvetica" charset="0"/>
              </a:rPr>
              <a:t>, </a:t>
            </a:r>
            <a:r>
              <a:rPr lang="en-US" altLang="zh-CN" sz="2800" i="1" dirty="0" err="1">
                <a:solidFill>
                  <a:srgbClr val="094162"/>
                </a:solidFill>
                <a:latin typeface="Helvetica" charset="0"/>
              </a:rPr>
              <a:t>tol</a:t>
            </a:r>
            <a:r>
              <a:rPr lang="en-US" altLang="zh-CN" sz="2800" i="1" dirty="0">
                <a:solidFill>
                  <a:srgbClr val="094162"/>
                </a:solidFill>
                <a:latin typeface="Helvetica" charset="0"/>
              </a:rPr>
              <a:t>=0.0001</a:t>
            </a:r>
            <a:r>
              <a:rPr lang="en-US" altLang="zh-CN" sz="2800" dirty="0">
                <a:solidFill>
                  <a:srgbClr val="094162"/>
                </a:solidFill>
                <a:latin typeface="Helvetica" charset="0"/>
              </a:rPr>
              <a:t>)</a:t>
            </a:r>
            <a:endParaRPr lang="zh-CN" altLang="en-US" sz="2800" dirty="0">
              <a:solidFill>
                <a:srgbClr val="09416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906037"/>
                  </p:ext>
                </p:extLst>
              </p:nvPr>
            </p:nvGraphicFramePr>
            <p:xfrm>
              <a:off x="225130" y="1954418"/>
              <a:ext cx="9418601" cy="13813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1354"/>
                    <a:gridCol w="6677247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 smtClean="0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参数</a:t>
                          </a:r>
                          <a:endParaRPr lang="zh-CN" altLang="en-US" sz="2400" dirty="0"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 smtClean="0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说明</a:t>
                          </a:r>
                          <a:endParaRPr lang="zh-CN" altLang="en-US" sz="2400" dirty="0"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i="1" dirty="0" smtClean="0">
                              <a:solidFill>
                                <a:srgbClr val="094162"/>
                              </a:solidFill>
                              <a:latin typeface="Helvetica" charset="0"/>
                            </a:rPr>
                            <a:t>priors</a:t>
                          </a:r>
                          <a:endParaRPr lang="zh-CN" altLang="en-US" sz="24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每个类别的先验</a:t>
                          </a:r>
                          <a:endParaRPr lang="zh-CN" altLang="en-US" sz="24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i="1" dirty="0" err="1" smtClean="0">
                              <a:solidFill>
                                <a:srgbClr val="094162"/>
                              </a:solidFill>
                              <a:latin typeface="Helvetica" charset="0"/>
                            </a:rPr>
                            <a:t>reg_param</a:t>
                          </a:r>
                          <a:endParaRPr lang="zh-CN" altLang="en-US" sz="24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协方差的正则参数：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zh-CN" sz="2400" i="1" dirty="0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zh-CN" sz="2400" b="1" i="1" dirty="0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1" i="1" dirty="0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  <m:t>𝜮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zh-CN" sz="2400" i="1" dirty="0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r>
                                    <a:rPr lang="en-US" altLang="zh-CN" sz="2400" i="1" dirty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zh-CN" altLang="zh-CN" sz="2400" i="1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zh-CN" sz="240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𝛿</m:t>
                              </m:r>
                              <m:r>
                                <a:rPr lang="en-US" altLang="zh-CN" sz="2400" b="1" i="1" dirty="0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𝑰</m:t>
                              </m:r>
                            </m:oMath>
                          </a14:m>
                          <a:endParaRPr lang="zh-CN" altLang="en-US" sz="2400" dirty="0">
                            <a:solidFill>
                              <a:srgbClr val="094162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906037"/>
                  </p:ext>
                </p:extLst>
              </p:nvPr>
            </p:nvGraphicFramePr>
            <p:xfrm>
              <a:off x="225130" y="1954418"/>
              <a:ext cx="9418601" cy="138137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41354"/>
                    <a:gridCol w="6677247"/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 smtClean="0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参数</a:t>
                          </a:r>
                          <a:endParaRPr lang="zh-CN" altLang="en-US" sz="2400" dirty="0"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 smtClean="0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说明</a:t>
                          </a:r>
                          <a:endParaRPr lang="zh-CN" altLang="en-US" sz="2400" dirty="0"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i="1" dirty="0" smtClean="0">
                              <a:solidFill>
                                <a:srgbClr val="094162"/>
                              </a:solidFill>
                              <a:latin typeface="Helvetica" charset="0"/>
                            </a:rPr>
                            <a:t>priors</a:t>
                          </a:r>
                          <a:endParaRPr lang="zh-CN" altLang="en-US" sz="24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 smtClean="0">
                              <a:solidFill>
                                <a:srgbClr val="094162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每个类别的先验</a:t>
                          </a:r>
                          <a:endParaRPr lang="zh-CN" altLang="en-US" sz="24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</a:tr>
                  <a:tr h="466979">
                    <a:tc>
                      <a:txBody>
                        <a:bodyPr/>
                        <a:lstStyle/>
                        <a:p>
                          <a:r>
                            <a:rPr lang="en-US" altLang="zh-CN" sz="2400" i="1" dirty="0" err="1" smtClean="0">
                              <a:solidFill>
                                <a:srgbClr val="094162"/>
                              </a:solidFill>
                              <a:latin typeface="Helvetica" charset="0"/>
                            </a:rPr>
                            <a:t>reg_param</a:t>
                          </a:r>
                          <a:endParaRPr lang="zh-CN" altLang="en-US" sz="2400" dirty="0">
                            <a:solidFill>
                              <a:srgbClr val="094162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1150" t="-205195" r="-456" b="-2857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586899"/>
              </p:ext>
            </p:extLst>
          </p:nvPr>
        </p:nvGraphicFramePr>
        <p:xfrm>
          <a:off x="225130" y="3758276"/>
          <a:ext cx="941860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354"/>
                <a:gridCol w="6677247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属性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说明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i="0" kern="1200" dirty="0" smtClean="0">
                          <a:solidFill>
                            <a:srgbClr val="09416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priors_</a:t>
                      </a:r>
                      <a:endParaRPr lang="zh-CN" altLang="en-US" sz="2400" dirty="0">
                        <a:solidFill>
                          <a:srgbClr val="094162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094162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每个类别的先验</a:t>
                      </a:r>
                      <a:endParaRPr lang="zh-CN" altLang="en-US" sz="2400" dirty="0">
                        <a:solidFill>
                          <a:srgbClr val="094162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i="0" kern="1200" dirty="0" smtClean="0">
                          <a:solidFill>
                            <a:srgbClr val="09416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means_</a:t>
                      </a:r>
                      <a:endParaRPr lang="zh-CN" altLang="en-US" sz="2400" dirty="0">
                        <a:solidFill>
                          <a:srgbClr val="094162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094162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每个类别的均值向量</a:t>
                      </a:r>
                      <a:endParaRPr lang="zh-CN" altLang="en-US" sz="2400" dirty="0">
                        <a:solidFill>
                          <a:srgbClr val="094162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i="0" kern="1200" dirty="0" err="1" smtClean="0">
                          <a:solidFill>
                            <a:srgbClr val="09416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covariances</a:t>
                      </a:r>
                      <a:r>
                        <a:rPr lang="en-US" altLang="zh-CN" sz="2400" b="1" i="0" kern="1200" dirty="0" smtClean="0">
                          <a:solidFill>
                            <a:srgbClr val="09416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endParaRPr lang="zh-CN" altLang="en-US" sz="2400" dirty="0">
                        <a:solidFill>
                          <a:srgbClr val="094162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094162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每个类别的协方差矩阵</a:t>
                      </a:r>
                      <a:endParaRPr lang="zh-CN" altLang="en-US" sz="2400" dirty="0">
                        <a:solidFill>
                          <a:srgbClr val="09416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i="0" kern="1200" dirty="0" smtClean="0">
                          <a:solidFill>
                            <a:srgbClr val="09416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rotations_</a:t>
                      </a:r>
                      <a:endParaRPr lang="zh-CN" altLang="en-US" sz="2400" dirty="0">
                        <a:solidFill>
                          <a:srgbClr val="094162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094162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高斯分布的旋转，即主轴</a:t>
                      </a:r>
                      <a:endParaRPr lang="zh-CN" altLang="en-US" sz="2400" dirty="0">
                        <a:solidFill>
                          <a:srgbClr val="094162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i="0" kern="1200" dirty="0" err="1" smtClean="0">
                          <a:solidFill>
                            <a:srgbClr val="09416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scalings</a:t>
                      </a:r>
                      <a:r>
                        <a:rPr lang="en-US" altLang="zh-CN" sz="2400" b="1" i="0" kern="1200" dirty="0" smtClean="0">
                          <a:solidFill>
                            <a:srgbClr val="09416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endParaRPr lang="zh-CN" altLang="en-US" sz="2400" dirty="0">
                        <a:solidFill>
                          <a:srgbClr val="094162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094162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旋转高斯分布的各主轴的方差</a:t>
                      </a:r>
                      <a:endParaRPr lang="zh-CN" altLang="en-US" sz="2400" dirty="0">
                        <a:solidFill>
                          <a:srgbClr val="094162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13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例：线性判别分析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charset="0"/>
                <a:ea typeface="微软雅黑" charset="-122"/>
                <a:cs typeface="Times New Roman" charset="0"/>
              </a:rPr>
              <a:t>设有两</a:t>
            </a:r>
            <a:r>
              <a:rPr lang="zh-CN" altLang="en-US" dirty="0">
                <a:latin typeface="Times New Roman" charset="0"/>
                <a:ea typeface="微软雅黑" charset="-122"/>
                <a:cs typeface="Times New Roman" charset="0"/>
              </a:rPr>
              <a:t>个</a:t>
            </a:r>
            <a:r>
              <a:rPr lang="zh-CN" altLang="en-US" dirty="0" smtClean="0">
                <a:latin typeface="Times New Roman" charset="0"/>
                <a:ea typeface="微软雅黑" charset="-122"/>
                <a:cs typeface="Times New Roman" charset="0"/>
              </a:rPr>
              <a:t>类别的模式，每个类别的特征为高斯分布</a:t>
            </a:r>
            <a:endParaRPr lang="en-US" altLang="zh-CN" dirty="0">
              <a:latin typeface="Times New Roman" charset="0"/>
              <a:ea typeface="微软雅黑" charset="-122"/>
              <a:cs typeface="Times New Roman" charset="0"/>
            </a:endParaRP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3" y="1772952"/>
            <a:ext cx="4560981" cy="41753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5644" y="2259896"/>
            <a:ext cx="7809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类别</a:t>
            </a:r>
            <a:r>
              <a:rPr kumimoji="1" lang="en-US" altLang="zh-CN" dirty="0" smtClean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kumimoji="1" lang="zh-CN" altLang="en-US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379" y="2592750"/>
            <a:ext cx="7809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类别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810844" y="2049399"/>
                <a:ext cx="72678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(1) 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类先验分布：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𝑃</m:t>
                    </m:r>
                    <m:d>
                      <m:dPr>
                        <m:ctrlPr>
                          <a:rPr lang="zh-CN" altLang="en-US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𝑌</m:t>
                        </m:r>
                        <m:r>
                          <a:rPr lang="zh-CN" altLang="en-US" sz="280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e>
                    </m:d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lang="zh-CN" altLang="en-US" sz="28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𝑃</m:t>
                    </m:r>
                    <m:d>
                      <m:dPr>
                        <m:ctrlPr>
                          <a:rPr lang="zh-CN" altLang="en-US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𝑌</m:t>
                        </m:r>
                        <m:r>
                          <a:rPr lang="zh-CN" altLang="en-US" sz="280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e>
                    </m:d>
                    <m:r>
                      <a:rPr lang="en-US" altLang="zh-CN" sz="28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844" y="2049399"/>
                <a:ext cx="7267887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678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774371" y="3057775"/>
                <a:ext cx="7058086" cy="1479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s-I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s-IS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altLang="zh-CN" sz="28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is-I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is-I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is-I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s-I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371" y="3057775"/>
                <a:ext cx="7058086" cy="147950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774371" y="4644575"/>
                <a:ext cx="7066358" cy="1479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s-I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s-IS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altLang="zh-CN" sz="28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is-I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is-I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is-I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s-I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371" y="4644575"/>
                <a:ext cx="7066358" cy="147950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4810843" y="2634559"/>
            <a:ext cx="2536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(2) 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类条件分布</a:t>
            </a:r>
            <a:endParaRPr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5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例：线性判别分析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Times New Roman" charset="0"/>
                <a:ea typeface="微软雅黑" charset="-122"/>
                <a:cs typeface="Times New Roman" charset="0"/>
              </a:rPr>
              <a:t>设有两</a:t>
            </a:r>
            <a:r>
              <a:rPr lang="zh-CN" altLang="en-US" sz="2400" dirty="0">
                <a:latin typeface="Times New Roman" charset="0"/>
                <a:ea typeface="微软雅黑" charset="-122"/>
                <a:cs typeface="Times New Roman" charset="0"/>
              </a:rPr>
              <a:t>个</a:t>
            </a:r>
            <a:r>
              <a:rPr lang="zh-CN" altLang="en-US" sz="2400" dirty="0" smtClean="0">
                <a:latin typeface="Times New Roman" charset="0"/>
                <a:ea typeface="微软雅黑" charset="-122"/>
                <a:cs typeface="Times New Roman" charset="0"/>
              </a:rPr>
              <a:t>类别的模式，每个类别的特征为高斯分布</a:t>
            </a:r>
            <a:endParaRPr lang="en-US" altLang="zh-CN" sz="2400" dirty="0">
              <a:latin typeface="Times New Roman" charset="0"/>
              <a:ea typeface="微软雅黑" charset="-122"/>
              <a:cs typeface="Times New Roman" charset="0"/>
            </a:endParaRPr>
          </a:p>
          <a:p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3" y="1772952"/>
            <a:ext cx="4560981" cy="41753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5644" y="2259896"/>
            <a:ext cx="7809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类别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379" y="2592750"/>
            <a:ext cx="7809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类别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757142" y="1772952"/>
                <a:ext cx="64089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(1) 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类先验分布：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𝑃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𝑌</m:t>
                        </m:r>
                        <m:r>
                          <a:rPr lang="zh-CN" altLang="en-US" sz="240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e>
                    </m:d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lang="zh-CN" altLang="en-US" sz="24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𝑃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𝑌</m:t>
                        </m:r>
                        <m:r>
                          <a:rPr lang="zh-CN" altLang="en-US" sz="240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e>
                    </m:d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42" y="1772952"/>
                <a:ext cx="6408999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426" t="-123684" r="-7700" b="-19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720669" y="2781328"/>
                <a:ext cx="1751056" cy="1066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s-I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69" y="2781328"/>
                <a:ext cx="1751056" cy="10665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8266161" y="2766304"/>
                <a:ext cx="1758174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s-I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161" y="2766304"/>
                <a:ext cx="1758174" cy="106894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720669" y="3918868"/>
                <a:ext cx="3943644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l-GR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𝜮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l-GR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𝜮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i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69" y="3918868"/>
                <a:ext cx="3943644" cy="106894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5757141" y="2358112"/>
            <a:ext cx="2509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(2) 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类条件分布：</a:t>
            </a:r>
            <a:endParaRPr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18593" y="5928372"/>
                <a:ext cx="11175752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4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l-GR" altLang="zh-CN" sz="1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𝜮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1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altLang="zh-CN" sz="1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s-IS" altLang="zh-CN" sz="1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altLang="zh-CN" sz="1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is-IS" altLang="zh-CN" sz="1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sz="1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sz="1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is-IS" altLang="zh-CN" sz="1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altLang="zh-CN" sz="1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is-IS" altLang="zh-CN" sz="1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sz="1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sz="1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is-IS" altLang="zh-CN" sz="1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altLang="zh-CN" sz="1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is-IS" altLang="zh-CN" sz="1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sz="1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sz="1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is-IS" altLang="zh-CN" sz="1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altLang="zh-CN" sz="1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is-IS" altLang="zh-CN" sz="1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altLang="zh-CN" sz="1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1" smtClean="0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4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93" y="5928372"/>
                <a:ext cx="11175752" cy="7225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45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例：线性判别分析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Times New Roman" charset="0"/>
                <a:ea typeface="微软雅黑" charset="-122"/>
                <a:cs typeface="Times New Roman" charset="0"/>
              </a:rPr>
              <a:t>设有两</a:t>
            </a:r>
            <a:r>
              <a:rPr lang="zh-CN" altLang="en-US" sz="2400" dirty="0">
                <a:latin typeface="Times New Roman" charset="0"/>
                <a:ea typeface="微软雅黑" charset="-122"/>
                <a:cs typeface="Times New Roman" charset="0"/>
              </a:rPr>
              <a:t>个</a:t>
            </a:r>
            <a:r>
              <a:rPr lang="zh-CN" altLang="en-US" sz="2400" dirty="0" smtClean="0">
                <a:latin typeface="Times New Roman" charset="0"/>
                <a:ea typeface="微软雅黑" charset="-122"/>
                <a:cs typeface="Times New Roman" charset="0"/>
              </a:rPr>
              <a:t>类别的模式，每个类别的特征为高斯分布</a:t>
            </a:r>
            <a:endParaRPr lang="en-US" altLang="zh-CN" sz="2400" dirty="0">
              <a:latin typeface="Times New Roman" charset="0"/>
              <a:ea typeface="微软雅黑" charset="-122"/>
              <a:cs typeface="Times New Roman" charset="0"/>
            </a:endParaRPr>
          </a:p>
          <a:p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3" y="1772952"/>
            <a:ext cx="4560981" cy="41753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5644" y="2259896"/>
            <a:ext cx="7809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类别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379" y="2592750"/>
            <a:ext cx="7809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类别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kumimoji="1" lang="zh-CN" alt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757142" y="1772952"/>
                <a:ext cx="62208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(1) 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类先验分布：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𝑃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𝑌</m:t>
                        </m:r>
                        <m:r>
                          <a:rPr lang="zh-CN" altLang="en-US" sz="240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e>
                    </m:d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lang="zh-CN" altLang="en-US" sz="24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𝑃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𝑌</m:t>
                        </m:r>
                        <m:r>
                          <a:rPr lang="zh-CN" altLang="en-US" sz="240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e>
                    </m:d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42" y="1772952"/>
                <a:ext cx="6220806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469" t="-123684" r="-10970" b="-19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720669" y="2781328"/>
                <a:ext cx="1751056" cy="1066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s-I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69" y="2781328"/>
                <a:ext cx="1751056" cy="10665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8266161" y="2766304"/>
                <a:ext cx="1758174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4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is-I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b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161" y="2766304"/>
                <a:ext cx="1758174" cy="106894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139098" y="3835251"/>
                <a:ext cx="4539384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l-GR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𝜮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l-GR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𝜮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l-GR" altLang="zh-CN" sz="24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𝜮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i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098" y="3835251"/>
                <a:ext cx="4539384" cy="106894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5757141" y="2358112"/>
            <a:ext cx="2509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(2) </a:t>
            </a: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类条件分布：</a:t>
            </a:r>
            <a:endParaRPr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720669" y="5019802"/>
                <a:ext cx="35878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(3) 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判别函数为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𝒙</m:t>
                    </m:r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线性函数</a:t>
                </a:r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69" y="5019802"/>
                <a:ext cx="3587842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2547" t="-10526" r="-2377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158232" y="5530296"/>
                <a:ext cx="8859878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0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l-GR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24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l-GR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sub>
                      </m:sSub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Sup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l-GR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232" y="5530296"/>
                <a:ext cx="8859878" cy="78380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9602618" y="3959775"/>
                <a:ext cx="2632194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altLang="zh-CN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l-GR" altLang="zh-CN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4</m:t>
                      </m:r>
                      <m:d>
                        <m:dPr>
                          <m:begChr m:val="["/>
                          <m:endChr m:val="]"/>
                          <m:ctrlPr>
                            <a:rPr lang="pt-BR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618" y="3959775"/>
                <a:ext cx="2632194" cy="82490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308368" y="6300162"/>
                <a:ext cx="711835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is-I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+1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+1</m:t>
                      </m:r>
                      <m:r>
                        <a:rPr lang="en-US" altLang="zh-CN" sz="24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=0</m:t>
                      </m:r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368" y="6300162"/>
                <a:ext cx="7118354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33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案例：鸢尾花分类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朴素贝叶斯分类器：高斯朴素贝叶斯</a:t>
            </a:r>
            <a:endParaRPr kumimoji="1" lang="en-US" altLang="zh-CN" dirty="0" smtClean="0"/>
          </a:p>
          <a:p>
            <a:r>
              <a:rPr kumimoji="1" lang="en-US" altLang="zh-CN" dirty="0" smtClean="0"/>
              <a:t>QDA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590083" y="6015702"/>
            <a:ext cx="254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093F5D"/>
                </a:solidFill>
              </a:rPr>
              <a:t>chp3_iris_bayesian.ipynb</a:t>
            </a:r>
            <a:endParaRPr lang="zh-CN" altLang="en-US" dirty="0">
              <a:solidFill>
                <a:srgbClr val="093F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9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总结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最小错误率</a:t>
                </a:r>
                <a:r>
                  <a:rPr kumimoji="1" lang="en-US" altLang="zh-CN" dirty="0" smtClean="0"/>
                  <a:t>/</a:t>
                </a:r>
                <a:r>
                  <a:rPr kumimoji="1" lang="zh-CN" altLang="en-US" dirty="0" smtClean="0"/>
                  <a:t>最小风险分类器：贝叶斯分类器</a:t>
                </a:r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产生式分类器</a:t>
                </a:r>
                <a:endParaRPr kumimoji="1"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sz="2800" dirty="0"/>
                  <a:t> </a:t>
                </a:r>
                <a:r>
                  <a:rPr kumimoji="1" lang="zh-CN" altLang="en-US" sz="2800" dirty="0" smtClean="0"/>
                  <a:t>类先验：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𝑃</m:t>
                    </m:r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𝑌</m:t>
                    </m:r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𝑐</m:t>
                    </m:r>
                    <m:r>
                      <a:rPr lang="en-US" altLang="zh-CN" sz="2800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kumimoji="1" lang="en-US" altLang="zh-CN" sz="2800" dirty="0" smtClean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sz="2800" dirty="0" smtClean="0"/>
                  <a:t> 类条件：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is-IS" altLang="zh-CN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latin typeface="Cambria Math" charset="0"/>
                          </a:rPr>
                          <m:t>𝒙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|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𝑌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=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endParaRPr kumimoji="1" lang="en-US" altLang="zh-CN" sz="2800" dirty="0" smtClean="0"/>
              </a:p>
              <a:p>
                <a:pPr marL="1257300" lvl="2" indent="-342900">
                  <a:lnSpc>
                    <a:spcPct val="100000"/>
                  </a:lnSpc>
                  <a:buSzPct val="80000"/>
                  <a:buFont typeface="Arial" charset="0"/>
                  <a:buChar char="•"/>
                </a:pPr>
                <a:r>
                  <a:rPr kumimoji="1" lang="zh-CN" altLang="en-US" sz="2400" dirty="0">
                    <a:solidFill>
                      <a:srgbClr val="094162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2800" dirty="0" smtClean="0">
                    <a:solidFill>
                      <a:srgbClr val="094162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朴素贝叶斯：在给定类别的情况下，各特征之间独立</a:t>
                </a:r>
                <a:endParaRPr kumimoji="1" lang="en-US" altLang="zh-CN" sz="2800" dirty="0" smtClean="0">
                  <a:solidFill>
                    <a:srgbClr val="094162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371600" lvl="2" indent="-457200">
                  <a:lnSpc>
                    <a:spcPct val="100000"/>
                  </a:lnSpc>
                  <a:buSzPct val="80000"/>
                  <a:buFont typeface="Arial" charset="0"/>
                  <a:buChar char="•"/>
                </a:pPr>
                <a:endParaRPr kumimoji="1" lang="en-US" altLang="zh-CN" sz="2800" dirty="0" smtClean="0">
                  <a:solidFill>
                    <a:srgbClr val="094162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371600" lvl="2" indent="-457200">
                  <a:lnSpc>
                    <a:spcPct val="100000"/>
                  </a:lnSpc>
                  <a:buSzPct val="80000"/>
                  <a:buFont typeface="Arial" charset="0"/>
                  <a:buChar char="•"/>
                </a:pPr>
                <a:endParaRPr kumimoji="1" lang="en-US" altLang="zh-CN" sz="2800" dirty="0">
                  <a:solidFill>
                    <a:srgbClr val="094162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371600" lvl="2" indent="-457200">
                  <a:lnSpc>
                    <a:spcPct val="100000"/>
                  </a:lnSpc>
                  <a:buSzPct val="80000"/>
                  <a:buFont typeface="Arial" charset="0"/>
                  <a:buChar char="•"/>
                </a:pPr>
                <a:r>
                  <a:rPr kumimoji="1" lang="zh-CN" altLang="en-US" sz="2800" dirty="0" smtClean="0">
                    <a:solidFill>
                      <a:srgbClr val="094162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多元正态分布</a:t>
                </a:r>
                <a:endParaRPr kumimoji="1" lang="zh-CN" altLang="en-US" sz="2800" dirty="0">
                  <a:solidFill>
                    <a:srgbClr val="094162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327617" y="4158733"/>
                <a:ext cx="5513817" cy="102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𝑌</m:t>
                          </m:r>
                          <m: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is-IS" altLang="zh-CN" sz="28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𝑗</m:t>
                          </m:r>
                          <m:r>
                            <a:rPr lang="en-US" altLang="zh-CN" sz="28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accent5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  <a:cs typeface="Times New Roman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800" i="1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𝑌</m:t>
                              </m:r>
                              <m:r>
                                <a:rPr lang="en-US" altLang="zh-CN" sz="2800" i="1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chemeClr val="accent5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cs typeface="Times New Roman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617" y="4158733"/>
                <a:ext cx="5513817" cy="10229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487109" y="5693366"/>
                <a:ext cx="38983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𝑌</m:t>
                          </m:r>
                          <m: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=</m:t>
                          </m:r>
                          <m:r>
                            <a:rPr lang="en-US" altLang="zh-CN" sz="2800" i="1">
                              <a:solidFill>
                                <a:schemeClr val="accent5">
                                  <a:lumMod val="25000"/>
                                </a:schemeClr>
                              </a:solidFill>
                              <a:latin typeface="Cambria Math" charset="0"/>
                              <a:cs typeface="Times New Roman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charset="0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l-GR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109" y="5693366"/>
                <a:ext cx="389831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9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charset="-122"/>
                <a:ea typeface="微软雅黑" charset="-122"/>
              </a:rPr>
              <a:t>判别函数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类别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zh-CN" altLang="en-US" dirty="0" smtClean="0"/>
                  <a:t>的</a:t>
                </a:r>
                <a:r>
                  <a:rPr lang="zh-CN" altLang="en-US" dirty="0"/>
                  <a:t>判别函数可写</a:t>
                </a:r>
                <a:r>
                  <a:rPr lang="zh-CN" altLang="en-US" dirty="0" smtClean="0"/>
                  <a:t>成</a:t>
                </a:r>
                <a:r>
                  <a:rPr lang="zh-CN" altLang="en-US" dirty="0" smtClean="0">
                    <a:latin typeface="微软雅黑" charset="-122"/>
                    <a:ea typeface="微软雅黑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r>
                      <a:rPr kumimoji="1" lang="en-US" altLang="zh-CN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  <m:e>
                        <m:r>
                          <a:rPr kumimoji="1" lang="en-US" altLang="zh-CN" b="1" i="1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is-I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altLang="zh-CN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𝑌</m:t>
                        </m:r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d>
                    <m:r>
                      <a:rPr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is-I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𝑌</m:t>
                        </m:r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通常取</a:t>
                </a:r>
                <a:r>
                  <a:rPr lang="zh-CN" altLang="en-US" dirty="0"/>
                  <a:t>自然对数的形式以方便</a:t>
                </a:r>
                <a:r>
                  <a:rPr lang="zh-CN" altLang="en-US" dirty="0" smtClean="0"/>
                  <a:t>计算，则</a:t>
                </a:r>
                <a:r>
                  <a:rPr lang="zh-CN" altLang="en-US" dirty="0"/>
                  <a:t>有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619186" y="3187713"/>
                <a:ext cx="6066597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kumimoji="1"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n</m:t>
                      </m:r>
                      <m:d>
                        <m:dPr>
                          <m:ctrlPr>
                            <a:rPr kumimoji="1" lang="is-I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d>
                        <m:dPr>
                          <m:ctrlPr>
                            <a:rPr lang="is-I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186" y="3187713"/>
                <a:ext cx="6066597" cy="5786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1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charset="-122"/>
                <a:ea typeface="微软雅黑" charset="-122"/>
              </a:rPr>
              <a:t>作业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charset="0"/>
                <a:ea typeface="微软雅黑" charset="-122"/>
                <a:cs typeface="Times New Roman" charset="0"/>
              </a:rPr>
              <a:t>设以下两个类别</a:t>
            </a:r>
            <a:r>
              <a:rPr lang="zh-CN" altLang="en-US" dirty="0">
                <a:latin typeface="Times New Roman" charset="0"/>
                <a:ea typeface="微软雅黑" charset="-122"/>
                <a:cs typeface="Times New Roman" charset="0"/>
              </a:rPr>
              <a:t>具有正态概率密度</a:t>
            </a:r>
            <a:r>
              <a:rPr lang="zh-CN" altLang="en-US" dirty="0" smtClean="0">
                <a:latin typeface="Times New Roman" charset="0"/>
                <a:ea typeface="微软雅黑" charset="-122"/>
                <a:cs typeface="Times New Roman" charset="0"/>
              </a:rPr>
              <a:t>函数，并用样本</a:t>
            </a:r>
            <a:endParaRPr lang="en-US" altLang="zh-CN" dirty="0" smtClean="0">
              <a:latin typeface="Times New Roman" charset="0"/>
              <a:ea typeface="微软雅黑" charset="-122"/>
              <a:cs typeface="Times New Roman" charset="0"/>
            </a:endParaRPr>
          </a:p>
          <a:p>
            <a:endParaRPr lang="en-US" altLang="zh-CN" dirty="0">
              <a:latin typeface="Times New Roman" charset="0"/>
              <a:ea typeface="微软雅黑" charset="-122"/>
              <a:cs typeface="Times New Roman" charset="0"/>
            </a:endParaRPr>
          </a:p>
          <a:p>
            <a:endParaRPr lang="en-US" altLang="zh-CN" dirty="0" smtClean="0">
              <a:latin typeface="Times New Roman" charset="0"/>
              <a:ea typeface="微软雅黑" charset="-122"/>
              <a:cs typeface="Times New Roman" charset="0"/>
            </a:endParaRPr>
          </a:p>
          <a:p>
            <a:endParaRPr lang="en-US" altLang="zh-CN" dirty="0" smtClean="0">
              <a:latin typeface="Times New Roman" charset="0"/>
              <a:ea typeface="微软雅黑" charset="-122"/>
              <a:cs typeface="Times New Roman" charset="0"/>
            </a:endParaRPr>
          </a:p>
          <a:p>
            <a:endParaRPr lang="en-US" altLang="zh-CN" dirty="0" smtClean="0">
              <a:latin typeface="Times New Roman" charset="0"/>
              <a:ea typeface="微软雅黑" charset="-122"/>
              <a:cs typeface="Times New Roman" charset="0"/>
            </a:endParaRPr>
          </a:p>
          <a:p>
            <a:r>
              <a:rPr lang="en-US" altLang="zh-CN" dirty="0">
                <a:latin typeface="Times New Roman" charset="0"/>
                <a:ea typeface="微软雅黑" charset="-122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微软雅黑" charset="-122"/>
                <a:cs typeface="Times New Roman" charset="0"/>
              </a:rPr>
              <a:t>(1) </a:t>
            </a:r>
            <a:r>
              <a:rPr lang="zh-CN" altLang="is-IS" dirty="0" smtClean="0">
                <a:latin typeface="Times New Roman" charset="0"/>
                <a:ea typeface="微软雅黑" charset="-122"/>
                <a:cs typeface="Times New Roman" charset="0"/>
              </a:rPr>
              <a:t>求</a:t>
            </a:r>
            <a:r>
              <a:rPr lang="zh-CN" altLang="is-IS" dirty="0">
                <a:latin typeface="Times New Roman" charset="0"/>
                <a:ea typeface="微软雅黑" charset="-122"/>
                <a:cs typeface="Times New Roman" charset="0"/>
              </a:rPr>
              <a:t>这两类模式之间的贝叶斯判别界面的方程式</a:t>
            </a:r>
            <a:r>
              <a:rPr lang="zh-CN" altLang="is-IS" dirty="0" smtClean="0">
                <a:latin typeface="Times New Roman" charset="0"/>
                <a:ea typeface="微软雅黑" charset="-122"/>
                <a:cs typeface="Times New Roman" charset="0"/>
              </a:rPr>
              <a:t>。</a:t>
            </a:r>
            <a:endParaRPr lang="en-US" altLang="zh-CN" dirty="0" smtClean="0">
              <a:latin typeface="Times New Roman" charset="0"/>
              <a:ea typeface="微软雅黑" charset="-122"/>
              <a:cs typeface="Times New Roman" charset="0"/>
            </a:endParaRPr>
          </a:p>
          <a:p>
            <a:r>
              <a:rPr lang="en-US" altLang="zh-CN" dirty="0" smtClean="0">
                <a:latin typeface="Times New Roman" charset="0"/>
                <a:ea typeface="微软雅黑" charset="-122"/>
                <a:cs typeface="Times New Roman" charset="0"/>
              </a:rPr>
              <a:t> (2) </a:t>
            </a:r>
            <a:r>
              <a:rPr lang="zh-CN" altLang="is-IS" dirty="0" smtClean="0">
                <a:latin typeface="Times New Roman" charset="0"/>
                <a:ea typeface="微软雅黑" charset="-122"/>
                <a:cs typeface="Times New Roman" charset="0"/>
              </a:rPr>
              <a:t>绘</a:t>
            </a:r>
            <a:r>
              <a:rPr lang="zh-CN" altLang="is-IS" dirty="0">
                <a:latin typeface="Times New Roman" charset="0"/>
                <a:ea typeface="微软雅黑" charset="-122"/>
                <a:cs typeface="Times New Roman" charset="0"/>
              </a:rPr>
              <a:t>出判别界面。</a:t>
            </a:r>
          </a:p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721819" y="2008094"/>
                <a:ext cx="6092181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09405E"/>
                        </a:solidFill>
                        <a:latin typeface="Cambria Math" charset="0"/>
                        <a:ea typeface="微软雅黑" charset="-122"/>
                        <a:cs typeface="Times New Roman" charset="0"/>
                      </a:rPr>
                      <m:t>类别</m:t>
                    </m:r>
                    <m:r>
                      <a:rPr lang="en-US" altLang="zh-CN" sz="2800" i="1" dirty="0">
                        <a:solidFill>
                          <a:srgbClr val="09405E"/>
                        </a:solidFill>
                        <a:latin typeface="Cambria Math" charset="0"/>
                        <a:ea typeface="微软雅黑" charset="-122"/>
                        <a:cs typeface="Times New Roman" charset="0"/>
                      </a:rPr>
                      <m:t>1</m:t>
                    </m:r>
                    <m:r>
                      <a:rPr lang="zh-CN" altLang="is-IS" sz="2800" i="1" dirty="0">
                        <a:solidFill>
                          <a:srgbClr val="09405E"/>
                        </a:solidFill>
                        <a:latin typeface="Cambria Math" charset="0"/>
                        <a:ea typeface="微软雅黑" charset="-122"/>
                        <a:cs typeface="Times New Roman" charset="0"/>
                      </a:rPr>
                      <m:t>：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09405E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sz="2800" i="1" dirty="0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80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is-IS" altLang="zh-CN" sz="280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800" b="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0, 0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T</m:t>
                            </m:r>
                          </m:sup>
                        </m:sSup>
                        <m:r>
                          <a:rPr kumimoji="1" lang="en-US" altLang="zh-CN" sz="28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is-I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800" b="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kumimoji="1"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, 0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kumimoji="1" lang="en-US" altLang="zh-CN" sz="2800" dirty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T</m:t>
                            </m:r>
                          </m:sup>
                        </m:sSup>
                        <m:r>
                          <a:rPr kumimoji="1" lang="en-US" altLang="zh-CN" sz="28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is-I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800" b="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kumimoji="1"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r>
                                  <a:rPr kumimoji="1" lang="en-US" altLang="zh-CN" sz="2800" b="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kumimoji="1" lang="en-US" altLang="zh-CN" sz="2800" dirty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T</m:t>
                            </m:r>
                          </m:sup>
                        </m:sSup>
                        <m:r>
                          <a:rPr kumimoji="1" lang="en-US" altLang="zh-CN" sz="28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is-I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0, </m:t>
                                </m:r>
                                <m:r>
                                  <a:rPr kumimoji="1" lang="en-US" altLang="zh-CN" sz="2800" b="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kumimoji="1" lang="en-US" altLang="zh-CN" sz="2800" dirty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T</m:t>
                            </m:r>
                          </m:sup>
                        </m:sSup>
                      </m:e>
                    </m:d>
                  </m:oMath>
                </a14:m>
                <a:endParaRPr kumimoji="1"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819" y="2008094"/>
                <a:ext cx="6092181" cy="4385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721819" y="2624034"/>
                <a:ext cx="6092181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09405E"/>
                        </a:solidFill>
                        <a:latin typeface="Cambria Math" charset="0"/>
                        <a:ea typeface="微软雅黑" charset="-122"/>
                        <a:cs typeface="Times New Roman" charset="0"/>
                      </a:rPr>
                      <m:t>类别</m:t>
                    </m:r>
                    <m:r>
                      <a:rPr lang="en-US" altLang="zh-CN" sz="2800" b="0" i="1" dirty="0" smtClean="0">
                        <a:solidFill>
                          <a:srgbClr val="09405E"/>
                        </a:solidFill>
                        <a:latin typeface="Cambria Math" charset="0"/>
                        <a:ea typeface="微软雅黑" charset="-122"/>
                        <a:cs typeface="Times New Roman" charset="0"/>
                      </a:rPr>
                      <m:t>2</m:t>
                    </m:r>
                    <m:r>
                      <a:rPr lang="zh-CN" altLang="is-IS" sz="2800" i="1" dirty="0">
                        <a:solidFill>
                          <a:srgbClr val="09405E"/>
                        </a:solidFill>
                        <a:latin typeface="Cambria Math" charset="0"/>
                        <a:ea typeface="微软雅黑" charset="-122"/>
                        <a:cs typeface="Times New Roman" charset="0"/>
                      </a:rPr>
                      <m:t>：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09405E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sz="2800" i="1" dirty="0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800" i="1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is-IS" altLang="zh-CN" sz="280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800" b="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4, 4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kumimoji="1" lang="en-US" altLang="zh-CN" sz="2800" b="0" i="0" dirty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T</m:t>
                            </m:r>
                          </m:sup>
                        </m:sSup>
                        <m:r>
                          <a:rPr kumimoji="1" lang="en-US" altLang="zh-CN" sz="28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is-I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800" b="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6</m:t>
                                </m:r>
                                <m:r>
                                  <a:rPr kumimoji="1"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r>
                                  <a:rPr kumimoji="1" lang="en-US" altLang="zh-CN" sz="2800" b="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4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kumimoji="1" lang="en-US" altLang="zh-CN" sz="2800" dirty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T</m:t>
                            </m:r>
                          </m:sup>
                        </m:sSup>
                        <m:r>
                          <a:rPr kumimoji="1" lang="en-US" altLang="zh-CN" sz="28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is-I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800" b="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6</m:t>
                                </m:r>
                                <m:r>
                                  <a:rPr kumimoji="1"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r>
                                  <a:rPr kumimoji="1" lang="en-US" altLang="zh-CN" sz="2800" b="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6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kumimoji="1" lang="en-US" altLang="zh-CN" sz="2800" dirty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T</m:t>
                            </m:r>
                          </m:sup>
                        </m:sSup>
                        <m:r>
                          <a:rPr kumimoji="1" lang="en-US" altLang="zh-CN" sz="2800" b="0" i="1" dirty="0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sz="2800" i="1" dirty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is-I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800" b="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4</m:t>
                                </m:r>
                                <m:r>
                                  <a:rPr kumimoji="1"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r>
                                  <a:rPr kumimoji="1" lang="en-US" altLang="zh-CN" sz="2800" b="0" i="1" dirty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6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kumimoji="1" lang="en-US" altLang="zh-CN" sz="2800" dirty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T</m:t>
                            </m:r>
                          </m:sup>
                        </m:sSup>
                      </m:e>
                    </m:d>
                  </m:oMath>
                </a14:m>
                <a:endParaRPr kumimoji="1"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819" y="2624034"/>
                <a:ext cx="6092181" cy="43858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84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>
          <a:defRPr sz="2800" dirty="0"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55935</TotalTime>
  <Pages>0</Pages>
  <Words>4616</Words>
  <Characters>0</Characters>
  <Application>Microsoft Macintosh PowerPoint</Application>
  <DocSecurity>0</DocSecurity>
  <PresentationFormat>宽屏</PresentationFormat>
  <Lines>0</Lines>
  <Paragraphs>1419</Paragraphs>
  <Slides>90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106" baseType="lpstr">
      <vt:lpstr>Calibri</vt:lpstr>
      <vt:lpstr>Calibri Light</vt:lpstr>
      <vt:lpstr>Cambria Math</vt:lpstr>
      <vt:lpstr>Helvetica</vt:lpstr>
      <vt:lpstr>Microsoft YaHei</vt:lpstr>
      <vt:lpstr>Noto Sans Mono CJK JP Bold</vt:lpstr>
      <vt:lpstr>Times New Roman</vt:lpstr>
      <vt:lpstr>Wingdings</vt:lpstr>
      <vt:lpstr>等线</vt:lpstr>
      <vt:lpstr>方正博雅宋_GBK</vt:lpstr>
      <vt:lpstr>宋体</vt:lpstr>
      <vt:lpstr>微软雅黑</vt:lpstr>
      <vt:lpstr>Arial</vt:lpstr>
      <vt:lpstr>Office 主题</vt:lpstr>
      <vt:lpstr>4_Office 主题</vt:lpstr>
      <vt:lpstr>Equation</vt:lpstr>
      <vt:lpstr>PowerPoint 演示文稿</vt:lpstr>
      <vt:lpstr>大纲</vt:lpstr>
      <vt:lpstr>大纲</vt:lpstr>
      <vt:lpstr>模式分类</vt:lpstr>
      <vt:lpstr>确定性分类</vt:lpstr>
      <vt:lpstr>非确定性分类</vt:lpstr>
      <vt:lpstr>最小化错误率决策</vt:lpstr>
      <vt:lpstr>最大后验概率决策</vt:lpstr>
      <vt:lpstr>判别函数</vt:lpstr>
      <vt:lpstr>例：最大后验概率决策</vt:lpstr>
      <vt:lpstr>例：最大后验概率决策</vt:lpstr>
      <vt:lpstr>例：最大后验概率决策</vt:lpstr>
      <vt:lpstr>最小化风险决策</vt:lpstr>
      <vt:lpstr>损失函数</vt:lpstr>
      <vt:lpstr>期望风险（expected risk）</vt:lpstr>
      <vt:lpstr>最小风险决策</vt:lpstr>
      <vt:lpstr>最小风险决策 vs. 最小错误率决策</vt:lpstr>
      <vt:lpstr>例：选课</vt:lpstr>
      <vt:lpstr>例：选课</vt:lpstr>
      <vt:lpstr>PowerPoint 演示文稿</vt:lpstr>
      <vt:lpstr>PowerPoint 演示文稿</vt:lpstr>
      <vt:lpstr>引入拒识的决策</vt:lpstr>
      <vt:lpstr>引入拒识的决策</vt:lpstr>
      <vt:lpstr>贝叶斯最优分类器</vt:lpstr>
      <vt:lpstr>生成式分类器</vt:lpstr>
      <vt:lpstr>大纲</vt:lpstr>
      <vt:lpstr>概率密度参数估计</vt:lpstr>
      <vt:lpstr>极大似然估计</vt:lpstr>
      <vt:lpstr>极大似然估计</vt:lpstr>
      <vt:lpstr>贝叶斯估计</vt:lpstr>
      <vt:lpstr>贝叶斯估计</vt:lpstr>
      <vt:lpstr>贝努利分布的极大似然估计</vt:lpstr>
      <vt:lpstr>贝努利分布的贝叶斯估计</vt:lpstr>
      <vt:lpstr>贝努利分布的贝叶斯估计</vt:lpstr>
      <vt:lpstr>多项分布的极大似然估计</vt:lpstr>
      <vt:lpstr>多项分布的贝叶斯估计</vt:lpstr>
      <vt:lpstr>多项分布的贝叶斯估计</vt:lpstr>
      <vt:lpstr>单变量高斯分布的极大似然估计 </vt:lpstr>
      <vt:lpstr>单变量高斯分布的极大似然估计</vt:lpstr>
      <vt:lpstr>单变量高斯分布的贝叶斯估计 </vt:lpstr>
      <vt:lpstr>单变量高斯分布的贝叶斯估计 </vt:lpstr>
      <vt:lpstr>单变量高斯分布的贝叶斯估计 </vt:lpstr>
      <vt:lpstr>多元高斯分布（正态分布）的概率密度函数 </vt:lpstr>
      <vt:lpstr>多元高斯分布的极大似然估计</vt:lpstr>
      <vt:lpstr>多元高斯分布的极大似然估计</vt:lpstr>
      <vt:lpstr>多元高斯分布的极大似然估计</vt:lpstr>
      <vt:lpstr>多元高斯分布的极大似然估计</vt:lpstr>
      <vt:lpstr>大纲</vt:lpstr>
      <vt:lpstr>朴素贝叶斯 (Naive Bayes Classifier, NBC）</vt:lpstr>
      <vt:lpstr>朴素贝叶斯模型训练：参数估计</vt:lpstr>
      <vt:lpstr>朴素贝叶斯模型训练：参数估计</vt:lpstr>
      <vt:lpstr>朴素贝叶斯模型训练：参数估计</vt:lpstr>
      <vt:lpstr>两类分类任务中类先验分布的参数估计</vt:lpstr>
      <vt:lpstr>多类分类任务中类先验分布的参数估计</vt:lpstr>
      <vt:lpstr>朴素贝叶斯模型训练：参数估计</vt:lpstr>
      <vt:lpstr>NBC——二值特征</vt:lpstr>
      <vt:lpstr>NBC —— 二值特征</vt:lpstr>
      <vt:lpstr>NBC —— 二值特征</vt:lpstr>
      <vt:lpstr>朴素贝叶斯模型训练：参数估计</vt:lpstr>
      <vt:lpstr>NBC —— 类别型特征</vt:lpstr>
      <vt:lpstr>例：社区账号的真实性判断</vt:lpstr>
      <vt:lpstr>例：社区账号的真实性判断 —— 模型训练</vt:lpstr>
      <vt:lpstr>例：社区账号的真实性判断 —— 模型训练</vt:lpstr>
      <vt:lpstr>例：社区账号的真实性判断 —— 模型训练</vt:lpstr>
      <vt:lpstr>例：社区账号的真实性判断 —— 测试</vt:lpstr>
      <vt:lpstr>朴素贝叶斯模型训练：参数估计</vt:lpstr>
      <vt:lpstr>NBC ——  多项分布特征 </vt:lpstr>
      <vt:lpstr>朴素贝叶斯模型训练：参数估计</vt:lpstr>
      <vt:lpstr>NBC —— 连续特征（高斯分布） </vt:lpstr>
      <vt:lpstr>NBC —— 连续特征（高斯分布）</vt:lpstr>
      <vt:lpstr>Sklearn中的朴素贝叶斯实现 </vt:lpstr>
      <vt:lpstr>案例：新闻文档分类 </vt:lpstr>
      <vt:lpstr>案例：新闻文档分类 </vt:lpstr>
      <vt:lpstr>补充：分类器性能度量</vt:lpstr>
      <vt:lpstr>大纲</vt:lpstr>
      <vt:lpstr>高斯判别分析 </vt:lpstr>
      <vt:lpstr>高斯判别分析的判别函数</vt:lpstr>
      <vt:lpstr>高斯判别分析的判别函数：两类 </vt:lpstr>
      <vt:lpstr>高斯线性判别分析：两类且协方差矩阵相等 </vt:lpstr>
      <vt:lpstr>线性判别分析 </vt:lpstr>
      <vt:lpstr>线性判别分析</vt:lpstr>
      <vt:lpstr>高斯判别模型的训练 </vt:lpstr>
      <vt:lpstr>高斯判别模型的训练 —— 正则 </vt:lpstr>
      <vt:lpstr>Scikit-learn中的高斯判别分析</vt:lpstr>
      <vt:lpstr>例：线性判别分析</vt:lpstr>
      <vt:lpstr>例：线性判别分析</vt:lpstr>
      <vt:lpstr>例：线性判别分析</vt:lpstr>
      <vt:lpstr>案例：鸢尾花分类</vt:lpstr>
      <vt:lpstr>总结</vt:lpstr>
      <vt:lpstr>作业</vt:lpstr>
    </vt:vector>
  </TitlesOfParts>
  <Manager/>
  <Company/>
  <LinksUpToDate>false</LinksUpToDate>
  <CharactersWithSpaces>0</CharactersWithSpaces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李国海</dc:creator>
  <cp:keywords/>
  <dc:description/>
  <cp:lastModifiedBy>qing</cp:lastModifiedBy>
  <cp:revision>919</cp:revision>
  <cp:lastPrinted>2023-09-26T12:29:03Z</cp:lastPrinted>
  <dcterms:created xsi:type="dcterms:W3CDTF">2014-06-29T11:45:14Z</dcterms:created>
  <dcterms:modified xsi:type="dcterms:W3CDTF">2023-10-11T11:36:58Z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2052-9.1.0.4555</vt:lpwstr>
  </property>
</Properties>
</file>